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1"/>
  </p:notesMasterIdLst>
  <p:sldIdLst>
    <p:sldId id="258" r:id="rId2"/>
    <p:sldId id="6327" r:id="rId3"/>
    <p:sldId id="6333" r:id="rId4"/>
    <p:sldId id="6354" r:id="rId5"/>
    <p:sldId id="6331" r:id="rId6"/>
    <p:sldId id="6332" r:id="rId7"/>
    <p:sldId id="6336" r:id="rId8"/>
    <p:sldId id="6340" r:id="rId9"/>
    <p:sldId id="6337" r:id="rId10"/>
    <p:sldId id="6353" r:id="rId11"/>
    <p:sldId id="6330" r:id="rId12"/>
    <p:sldId id="6335" r:id="rId13"/>
    <p:sldId id="6338" r:id="rId14"/>
    <p:sldId id="6341" r:id="rId15"/>
    <p:sldId id="6328" r:id="rId16"/>
    <p:sldId id="6350" r:id="rId17"/>
    <p:sldId id="6351" r:id="rId18"/>
    <p:sldId id="6356" r:id="rId19"/>
    <p:sldId id="6355" r:id="rId20"/>
    <p:sldId id="6352" r:id="rId21"/>
    <p:sldId id="6329" r:id="rId22"/>
    <p:sldId id="6342" r:id="rId23"/>
    <p:sldId id="6343" r:id="rId24"/>
    <p:sldId id="6344" r:id="rId25"/>
    <p:sldId id="6345" r:id="rId26"/>
    <p:sldId id="6346" r:id="rId27"/>
    <p:sldId id="6347" r:id="rId28"/>
    <p:sldId id="6348" r:id="rId29"/>
    <p:sldId id="634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3D3D3D"/>
    <a:srgbClr val="417068"/>
    <a:srgbClr val="805C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252" autoAdjust="0"/>
  </p:normalViewPr>
  <p:slideViewPr>
    <p:cSldViewPr snapToGrid="0">
      <p:cViewPr varScale="1">
        <p:scale>
          <a:sx n="53" d="100"/>
          <a:sy n="53" d="100"/>
        </p:scale>
        <p:origin x="1068" y="24"/>
      </p:cViewPr>
      <p:guideLst/>
    </p:cSldViewPr>
  </p:slideViewPr>
  <p:outlineViewPr>
    <p:cViewPr>
      <p:scale>
        <a:sx n="33" d="100"/>
        <a:sy n="33" d="100"/>
      </p:scale>
      <p:origin x="0" y="-10812"/>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3232AE-EB98-4711-9354-45247C8552BB}"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22E2C6-A318-4D0D-825D-7FBCDAF6ECCC}" type="slidenum">
              <a:rPr lang="en-US" smtClean="0"/>
              <a:t>‹#›</a:t>
            </a:fld>
            <a:endParaRPr lang="en-US"/>
          </a:p>
        </p:txBody>
      </p:sp>
    </p:spTree>
    <p:extLst>
      <p:ext uri="{BB962C8B-B14F-4D97-AF65-F5344CB8AC3E}">
        <p14:creationId xmlns:p14="http://schemas.microsoft.com/office/powerpoint/2010/main" val="3614569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B244A2F-7AB9-FA41-B929-B4E34EBDD57F}" type="slidenum">
              <a:rPr lang="en-US" smtClean="0"/>
              <a:t>1</a:t>
            </a:fld>
            <a:endParaRPr lang="en-US"/>
          </a:p>
        </p:txBody>
      </p:sp>
    </p:spTree>
    <p:extLst>
      <p:ext uri="{BB962C8B-B14F-4D97-AF65-F5344CB8AC3E}">
        <p14:creationId xmlns:p14="http://schemas.microsoft.com/office/powerpoint/2010/main" val="3757583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12</a:t>
            </a:fld>
            <a:endParaRPr lang="en-US"/>
          </a:p>
        </p:txBody>
      </p:sp>
    </p:spTree>
    <p:extLst>
      <p:ext uri="{BB962C8B-B14F-4D97-AF65-F5344CB8AC3E}">
        <p14:creationId xmlns:p14="http://schemas.microsoft.com/office/powerpoint/2010/main" val="2737415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13</a:t>
            </a:fld>
            <a:endParaRPr lang="en-US"/>
          </a:p>
        </p:txBody>
      </p:sp>
    </p:spTree>
    <p:extLst>
      <p:ext uri="{BB962C8B-B14F-4D97-AF65-F5344CB8AC3E}">
        <p14:creationId xmlns:p14="http://schemas.microsoft.com/office/powerpoint/2010/main" val="223343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14</a:t>
            </a:fld>
            <a:endParaRPr lang="en-US"/>
          </a:p>
        </p:txBody>
      </p:sp>
    </p:spTree>
    <p:extLst>
      <p:ext uri="{BB962C8B-B14F-4D97-AF65-F5344CB8AC3E}">
        <p14:creationId xmlns:p14="http://schemas.microsoft.com/office/powerpoint/2010/main" val="517316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16</a:t>
            </a:fld>
            <a:endParaRPr lang="en-US"/>
          </a:p>
        </p:txBody>
      </p:sp>
    </p:spTree>
    <p:extLst>
      <p:ext uri="{BB962C8B-B14F-4D97-AF65-F5344CB8AC3E}">
        <p14:creationId xmlns:p14="http://schemas.microsoft.com/office/powerpoint/2010/main" val="412243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17</a:t>
            </a:fld>
            <a:endParaRPr lang="en-US"/>
          </a:p>
        </p:txBody>
      </p:sp>
    </p:spTree>
    <p:extLst>
      <p:ext uri="{BB962C8B-B14F-4D97-AF65-F5344CB8AC3E}">
        <p14:creationId xmlns:p14="http://schemas.microsoft.com/office/powerpoint/2010/main" val="1665322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19</a:t>
            </a:fld>
            <a:endParaRPr lang="en-US"/>
          </a:p>
        </p:txBody>
      </p:sp>
    </p:spTree>
    <p:extLst>
      <p:ext uri="{BB962C8B-B14F-4D97-AF65-F5344CB8AC3E}">
        <p14:creationId xmlns:p14="http://schemas.microsoft.com/office/powerpoint/2010/main" val="2750304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20</a:t>
            </a:fld>
            <a:endParaRPr lang="en-US"/>
          </a:p>
        </p:txBody>
      </p:sp>
    </p:spTree>
    <p:extLst>
      <p:ext uri="{BB962C8B-B14F-4D97-AF65-F5344CB8AC3E}">
        <p14:creationId xmlns:p14="http://schemas.microsoft.com/office/powerpoint/2010/main" val="1670478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22</a:t>
            </a:fld>
            <a:endParaRPr lang="en-US"/>
          </a:p>
        </p:txBody>
      </p:sp>
    </p:spTree>
    <p:extLst>
      <p:ext uri="{BB962C8B-B14F-4D97-AF65-F5344CB8AC3E}">
        <p14:creationId xmlns:p14="http://schemas.microsoft.com/office/powerpoint/2010/main" val="1820125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23</a:t>
            </a:fld>
            <a:endParaRPr lang="en-US"/>
          </a:p>
        </p:txBody>
      </p:sp>
    </p:spTree>
    <p:extLst>
      <p:ext uri="{BB962C8B-B14F-4D97-AF65-F5344CB8AC3E}">
        <p14:creationId xmlns:p14="http://schemas.microsoft.com/office/powerpoint/2010/main" val="1340701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24</a:t>
            </a:fld>
            <a:endParaRPr lang="en-US"/>
          </a:p>
        </p:txBody>
      </p:sp>
    </p:spTree>
    <p:extLst>
      <p:ext uri="{BB962C8B-B14F-4D97-AF65-F5344CB8AC3E}">
        <p14:creationId xmlns:p14="http://schemas.microsoft.com/office/powerpoint/2010/main" val="3262443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3</a:t>
            </a:fld>
            <a:endParaRPr lang="en-US"/>
          </a:p>
        </p:txBody>
      </p:sp>
    </p:spTree>
    <p:extLst>
      <p:ext uri="{BB962C8B-B14F-4D97-AF65-F5344CB8AC3E}">
        <p14:creationId xmlns:p14="http://schemas.microsoft.com/office/powerpoint/2010/main" val="2432098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25</a:t>
            </a:fld>
            <a:endParaRPr lang="en-US"/>
          </a:p>
        </p:txBody>
      </p:sp>
    </p:spTree>
    <p:extLst>
      <p:ext uri="{BB962C8B-B14F-4D97-AF65-F5344CB8AC3E}">
        <p14:creationId xmlns:p14="http://schemas.microsoft.com/office/powerpoint/2010/main" val="5982139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26</a:t>
            </a:fld>
            <a:endParaRPr lang="en-US"/>
          </a:p>
        </p:txBody>
      </p:sp>
    </p:spTree>
    <p:extLst>
      <p:ext uri="{BB962C8B-B14F-4D97-AF65-F5344CB8AC3E}">
        <p14:creationId xmlns:p14="http://schemas.microsoft.com/office/powerpoint/2010/main" val="3883812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27</a:t>
            </a:fld>
            <a:endParaRPr lang="en-US"/>
          </a:p>
        </p:txBody>
      </p:sp>
    </p:spTree>
    <p:extLst>
      <p:ext uri="{BB962C8B-B14F-4D97-AF65-F5344CB8AC3E}">
        <p14:creationId xmlns:p14="http://schemas.microsoft.com/office/powerpoint/2010/main" val="4024112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28</a:t>
            </a:fld>
            <a:endParaRPr lang="en-US"/>
          </a:p>
        </p:txBody>
      </p:sp>
    </p:spTree>
    <p:extLst>
      <p:ext uri="{BB962C8B-B14F-4D97-AF65-F5344CB8AC3E}">
        <p14:creationId xmlns:p14="http://schemas.microsoft.com/office/powerpoint/2010/main" val="10690299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29</a:t>
            </a:fld>
            <a:endParaRPr lang="en-US"/>
          </a:p>
        </p:txBody>
      </p:sp>
    </p:spTree>
    <p:extLst>
      <p:ext uri="{BB962C8B-B14F-4D97-AF65-F5344CB8AC3E}">
        <p14:creationId xmlns:p14="http://schemas.microsoft.com/office/powerpoint/2010/main" val="638259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5</a:t>
            </a:fld>
            <a:endParaRPr lang="en-US"/>
          </a:p>
        </p:txBody>
      </p:sp>
    </p:spTree>
    <p:extLst>
      <p:ext uri="{BB962C8B-B14F-4D97-AF65-F5344CB8AC3E}">
        <p14:creationId xmlns:p14="http://schemas.microsoft.com/office/powerpoint/2010/main" val="3362340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6</a:t>
            </a:fld>
            <a:endParaRPr lang="en-US"/>
          </a:p>
        </p:txBody>
      </p:sp>
    </p:spTree>
    <p:extLst>
      <p:ext uri="{BB962C8B-B14F-4D97-AF65-F5344CB8AC3E}">
        <p14:creationId xmlns:p14="http://schemas.microsoft.com/office/powerpoint/2010/main" val="340408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7</a:t>
            </a:fld>
            <a:endParaRPr lang="en-US"/>
          </a:p>
        </p:txBody>
      </p:sp>
    </p:spTree>
    <p:extLst>
      <p:ext uri="{BB962C8B-B14F-4D97-AF65-F5344CB8AC3E}">
        <p14:creationId xmlns:p14="http://schemas.microsoft.com/office/powerpoint/2010/main" val="277252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8</a:t>
            </a:fld>
            <a:endParaRPr lang="en-US"/>
          </a:p>
        </p:txBody>
      </p:sp>
    </p:spTree>
    <p:extLst>
      <p:ext uri="{BB962C8B-B14F-4D97-AF65-F5344CB8AC3E}">
        <p14:creationId xmlns:p14="http://schemas.microsoft.com/office/powerpoint/2010/main" val="2414202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9</a:t>
            </a:fld>
            <a:endParaRPr lang="en-US"/>
          </a:p>
        </p:txBody>
      </p:sp>
    </p:spTree>
    <p:extLst>
      <p:ext uri="{BB962C8B-B14F-4D97-AF65-F5344CB8AC3E}">
        <p14:creationId xmlns:p14="http://schemas.microsoft.com/office/powerpoint/2010/main" val="85999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10</a:t>
            </a:fld>
            <a:endParaRPr lang="en-US"/>
          </a:p>
        </p:txBody>
      </p:sp>
    </p:spTree>
    <p:extLst>
      <p:ext uri="{BB962C8B-B14F-4D97-AF65-F5344CB8AC3E}">
        <p14:creationId xmlns:p14="http://schemas.microsoft.com/office/powerpoint/2010/main" val="1890073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22E2C6-A318-4D0D-825D-7FBCDAF6ECCC}" type="slidenum">
              <a:rPr lang="en-US" smtClean="0"/>
              <a:t>11</a:t>
            </a:fld>
            <a:endParaRPr lang="en-US"/>
          </a:p>
        </p:txBody>
      </p:sp>
    </p:spTree>
    <p:extLst>
      <p:ext uri="{BB962C8B-B14F-4D97-AF65-F5344CB8AC3E}">
        <p14:creationId xmlns:p14="http://schemas.microsoft.com/office/powerpoint/2010/main" val="8590569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_stacked logo">
    <p:spTree>
      <p:nvGrpSpPr>
        <p:cNvPr id="1" name=""/>
        <p:cNvGrpSpPr/>
        <p:nvPr/>
      </p:nvGrpSpPr>
      <p:grpSpPr>
        <a:xfrm>
          <a:off x="0" y="0"/>
          <a:ext cx="0" cy="0"/>
          <a:chOff x="0" y="0"/>
          <a:chExt cx="0" cy="0"/>
        </a:xfrm>
      </p:grpSpPr>
      <p:sp>
        <p:nvSpPr>
          <p:cNvPr id="2" name="Title 1"/>
          <p:cNvSpPr>
            <a:spLocks noGrp="1"/>
          </p:cNvSpPr>
          <p:nvPr>
            <p:ph type="title"/>
          </p:nvPr>
        </p:nvSpPr>
        <p:spPr>
          <a:xfrm>
            <a:off x="231422" y="186306"/>
            <a:ext cx="11700747" cy="1011807"/>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31422" y="1369029"/>
            <a:ext cx="11700746" cy="4588219"/>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SzPct val="100000"/>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4">
            <a:extLst>
              <a:ext uri="{FF2B5EF4-FFF2-40B4-BE49-F238E27FC236}">
                <a16:creationId xmlns:a16="http://schemas.microsoft.com/office/drawing/2014/main" id="{C8F13C6C-75E6-BD4E-B645-E8C567F873AF}"/>
              </a:ext>
            </a:extLst>
          </p:cNvPr>
          <p:cNvSpPr>
            <a:spLocks noGrp="1"/>
          </p:cNvSpPr>
          <p:nvPr>
            <p:ph type="sldNum" sz="quarter" idx="4"/>
          </p:nvPr>
        </p:nvSpPr>
        <p:spPr>
          <a:xfrm>
            <a:off x="11325391" y="6393358"/>
            <a:ext cx="606777" cy="365125"/>
          </a:xfrm>
          <a:prstGeom prst="rect">
            <a:avLst/>
          </a:prstGeom>
        </p:spPr>
        <p:txBody>
          <a:bodyPr vert="horz" lIns="91440" tIns="45720" rIns="91440" bIns="45720" rtlCol="0" anchor="ctr"/>
          <a:lstStyle>
            <a:lvl1pPr algn="r">
              <a:defRPr sz="1200">
                <a:solidFill>
                  <a:schemeClr val="bg1"/>
                </a:solidFill>
              </a:defRPr>
            </a:lvl1pPr>
          </a:lstStyle>
          <a:p>
            <a:fld id="{848BD0DA-1937-49DA-82D2-110145B30F38}" type="slidenum">
              <a:rPr lang="en-US" smtClean="0"/>
              <a:t>‹#›</a:t>
            </a:fld>
            <a:endParaRPr lang="en-US"/>
          </a:p>
        </p:txBody>
      </p:sp>
      <p:sp>
        <p:nvSpPr>
          <p:cNvPr id="8" name="Footer Placeholder 3">
            <a:extLst>
              <a:ext uri="{FF2B5EF4-FFF2-40B4-BE49-F238E27FC236}">
                <a16:creationId xmlns:a16="http://schemas.microsoft.com/office/drawing/2014/main" id="{D5387E40-A8D4-FF47-8FD0-62846D6F2ED7}"/>
              </a:ext>
            </a:extLst>
          </p:cNvPr>
          <p:cNvSpPr>
            <a:spLocks noGrp="1"/>
          </p:cNvSpPr>
          <p:nvPr>
            <p:ph type="ftr" sz="quarter" idx="3"/>
          </p:nvPr>
        </p:nvSpPr>
        <p:spPr>
          <a:xfrm>
            <a:off x="1613646" y="6393359"/>
            <a:ext cx="9524045"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pic>
        <p:nvPicPr>
          <p:cNvPr id="9" name="Picture 8">
            <a:extLst>
              <a:ext uri="{FF2B5EF4-FFF2-40B4-BE49-F238E27FC236}">
                <a16:creationId xmlns:a16="http://schemas.microsoft.com/office/drawing/2014/main" id="{CFE1B728-8419-4ED9-88CA-147906605A41}"/>
              </a:ext>
            </a:extLst>
          </p:cNvPr>
          <p:cNvPicPr>
            <a:picLocks/>
          </p:cNvPicPr>
          <p:nvPr/>
        </p:nvPicPr>
        <p:blipFill>
          <a:blip r:embed="rId2"/>
          <a:stretch>
            <a:fillRect/>
          </a:stretch>
        </p:blipFill>
        <p:spPr>
          <a:xfrm flipV="1">
            <a:off x="0" y="1198113"/>
            <a:ext cx="12161520" cy="18288"/>
          </a:xfrm>
          <a:prstGeom prst="rect">
            <a:avLst/>
          </a:prstGeom>
        </p:spPr>
      </p:pic>
      <p:pic>
        <p:nvPicPr>
          <p:cNvPr id="12" name="Picture 11">
            <a:extLst>
              <a:ext uri="{FF2B5EF4-FFF2-40B4-BE49-F238E27FC236}">
                <a16:creationId xmlns:a16="http://schemas.microsoft.com/office/drawing/2014/main" id="{80247EEB-916C-4406-822F-AD89EB8E1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15" y="5957248"/>
            <a:ext cx="1412212" cy="861350"/>
          </a:xfrm>
          <a:prstGeom prst="rect">
            <a:avLst/>
          </a:prstGeom>
        </p:spPr>
      </p:pic>
    </p:spTree>
    <p:extLst>
      <p:ext uri="{BB962C8B-B14F-4D97-AF65-F5344CB8AC3E}">
        <p14:creationId xmlns:p14="http://schemas.microsoft.com/office/powerpoint/2010/main" val="2081716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_purple ba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B9CFFF-9DBC-48F5-AC8B-5A7CDCBDA1D9}"/>
              </a:ext>
            </a:extLst>
          </p:cNvPr>
          <p:cNvSpPr/>
          <p:nvPr/>
        </p:nvSpPr>
        <p:spPr>
          <a:xfrm>
            <a:off x="0" y="440267"/>
            <a:ext cx="12192000" cy="4122208"/>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DFDEE-18FE-49C0-97F6-35FE7999E1B7}"/>
              </a:ext>
            </a:extLst>
          </p:cNvPr>
          <p:cNvSpPr>
            <a:spLocks noGrp="1"/>
          </p:cNvSpPr>
          <p:nvPr>
            <p:ph type="title"/>
          </p:nvPr>
        </p:nvSpPr>
        <p:spPr>
          <a:xfrm>
            <a:off x="838200" y="1689626"/>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939735B-4AC3-4659-BF75-5A79219AD46B}"/>
              </a:ext>
            </a:extLst>
          </p:cNvPr>
          <p:cNvSpPr>
            <a:spLocks noGrp="1"/>
          </p:cNvSpPr>
          <p:nvPr>
            <p:ph type="body" idx="1"/>
          </p:nvPr>
        </p:nvSpPr>
        <p:spPr>
          <a:xfrm>
            <a:off x="838200" y="466070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2225301-5CC1-434E-80C3-6CAFEE42E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3E6E8-3001-4CE9-8A06-7AB27DC49CE8}"/>
              </a:ext>
            </a:extLst>
          </p:cNvPr>
          <p:cNvSpPr>
            <a:spLocks noGrp="1"/>
          </p:cNvSpPr>
          <p:nvPr>
            <p:ph type="sldNum" sz="quarter" idx="12"/>
          </p:nvPr>
        </p:nvSpPr>
        <p:spPr/>
        <p:txBody>
          <a:bodyPr/>
          <a:lstStyle/>
          <a:p>
            <a:fld id="{848BD0DA-1937-49DA-82D2-110145B30F38}" type="slidenum">
              <a:rPr lang="en-US" smtClean="0"/>
              <a:t>‹#›</a:t>
            </a:fld>
            <a:endParaRPr lang="en-US"/>
          </a:p>
        </p:txBody>
      </p:sp>
      <p:pic>
        <p:nvPicPr>
          <p:cNvPr id="7" name="Picture 6">
            <a:extLst>
              <a:ext uri="{FF2B5EF4-FFF2-40B4-BE49-F238E27FC236}">
                <a16:creationId xmlns:a16="http://schemas.microsoft.com/office/drawing/2014/main" id="{AB596D08-4EFF-4964-B2B1-61791E2BA38C}"/>
              </a:ext>
            </a:extLst>
          </p:cNvPr>
          <p:cNvPicPr>
            <a:picLocks/>
          </p:cNvPicPr>
          <p:nvPr/>
        </p:nvPicPr>
        <p:blipFill>
          <a:blip r:embed="rId2"/>
          <a:stretch>
            <a:fillRect/>
          </a:stretch>
        </p:blipFill>
        <p:spPr>
          <a:xfrm>
            <a:off x="0" y="4548536"/>
            <a:ext cx="12192000" cy="125064"/>
          </a:xfrm>
          <a:prstGeom prst="rect">
            <a:avLst/>
          </a:prstGeom>
        </p:spPr>
      </p:pic>
      <p:pic>
        <p:nvPicPr>
          <p:cNvPr id="10" name="Picture 9">
            <a:extLst>
              <a:ext uri="{FF2B5EF4-FFF2-40B4-BE49-F238E27FC236}">
                <a16:creationId xmlns:a16="http://schemas.microsoft.com/office/drawing/2014/main" id="{ABBBE156-FA39-4A3F-B124-464D084EB035}"/>
              </a:ext>
            </a:extLst>
          </p:cNvPr>
          <p:cNvPicPr>
            <a:picLocks/>
          </p:cNvPicPr>
          <p:nvPr/>
        </p:nvPicPr>
        <p:blipFill>
          <a:blip r:embed="rId2"/>
          <a:stretch>
            <a:fillRect/>
          </a:stretch>
        </p:blipFill>
        <p:spPr>
          <a:xfrm>
            <a:off x="0" y="309030"/>
            <a:ext cx="12192000" cy="125064"/>
          </a:xfrm>
          <a:prstGeom prst="rect">
            <a:avLst/>
          </a:prstGeom>
        </p:spPr>
      </p:pic>
    </p:spTree>
    <p:extLst>
      <p:ext uri="{BB962C8B-B14F-4D97-AF65-F5344CB8AC3E}">
        <p14:creationId xmlns:p14="http://schemas.microsoft.com/office/powerpoint/2010/main" val="1591200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_no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4FCA-1016-4DF4-B98E-6A0E59F55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59D2F-0580-42EB-9562-31C528FD84CC}"/>
              </a:ext>
            </a:extLst>
          </p:cNvPr>
          <p:cNvSpPr>
            <a:spLocks noGrp="1"/>
          </p:cNvSpPr>
          <p:nvPr>
            <p:ph sz="half" idx="1"/>
          </p:nvPr>
        </p:nvSpPr>
        <p:spPr>
          <a:xfrm>
            <a:off x="163641" y="1253330"/>
            <a:ext cx="5772210" cy="502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9E49B5-891A-4BDD-8AC4-53E89D1295C8}"/>
              </a:ext>
            </a:extLst>
          </p:cNvPr>
          <p:cNvSpPr>
            <a:spLocks noGrp="1"/>
          </p:cNvSpPr>
          <p:nvPr>
            <p:ph sz="half" idx="2"/>
          </p:nvPr>
        </p:nvSpPr>
        <p:spPr>
          <a:xfrm>
            <a:off x="6234909" y="1253330"/>
            <a:ext cx="5772210" cy="502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22A8DD5-45C1-4D00-BD4A-086588809FEF}"/>
              </a:ext>
            </a:extLst>
          </p:cNvPr>
          <p:cNvSpPr>
            <a:spLocks noGrp="1"/>
          </p:cNvSpPr>
          <p:nvPr>
            <p:ph type="ftr" sz="quarter" idx="11"/>
          </p:nvPr>
        </p:nvSpPr>
        <p:spPr>
          <a:xfrm>
            <a:off x="1937657" y="6451370"/>
            <a:ext cx="7217632" cy="365125"/>
          </a:xfrm>
        </p:spPr>
        <p:txBody>
          <a:bodyPr/>
          <a:lstStyle/>
          <a:p>
            <a:endParaRPr lang="en-US"/>
          </a:p>
        </p:txBody>
      </p:sp>
      <p:sp>
        <p:nvSpPr>
          <p:cNvPr id="7" name="Slide Number Placeholder 6">
            <a:extLst>
              <a:ext uri="{FF2B5EF4-FFF2-40B4-BE49-F238E27FC236}">
                <a16:creationId xmlns:a16="http://schemas.microsoft.com/office/drawing/2014/main" id="{232F7ADA-3FFE-433F-B663-FAAAEFEFDC39}"/>
              </a:ext>
            </a:extLst>
          </p:cNvPr>
          <p:cNvSpPr>
            <a:spLocks noGrp="1"/>
          </p:cNvSpPr>
          <p:nvPr>
            <p:ph type="sldNum" sz="quarter" idx="12"/>
          </p:nvPr>
        </p:nvSpPr>
        <p:spPr>
          <a:xfrm>
            <a:off x="9248371" y="6451370"/>
            <a:ext cx="2743200" cy="365125"/>
          </a:xfrm>
        </p:spPr>
        <p:txBody>
          <a:bodyPr/>
          <a:lstStyle/>
          <a:p>
            <a:fld id="{848BD0DA-1937-49DA-82D2-110145B30F38}" type="slidenum">
              <a:rPr lang="en-US" smtClean="0"/>
              <a:t>‹#›</a:t>
            </a:fld>
            <a:endParaRPr lang="en-US"/>
          </a:p>
        </p:txBody>
      </p:sp>
      <p:pic>
        <p:nvPicPr>
          <p:cNvPr id="9" name="Picture 8">
            <a:extLst>
              <a:ext uri="{FF2B5EF4-FFF2-40B4-BE49-F238E27FC236}">
                <a16:creationId xmlns:a16="http://schemas.microsoft.com/office/drawing/2014/main" id="{7EA75BC9-9539-4B5C-ACFD-56823F0D3CAC}"/>
              </a:ext>
            </a:extLst>
          </p:cNvPr>
          <p:cNvPicPr>
            <a:picLocks/>
          </p:cNvPicPr>
          <p:nvPr/>
        </p:nvPicPr>
        <p:blipFill>
          <a:blip r:embed="rId2"/>
          <a:stretch>
            <a:fillRect/>
          </a:stretch>
        </p:blipFill>
        <p:spPr>
          <a:xfrm flipV="1">
            <a:off x="0" y="1075994"/>
            <a:ext cx="12161520" cy="18288"/>
          </a:xfrm>
          <a:prstGeom prst="rect">
            <a:avLst/>
          </a:prstGeom>
        </p:spPr>
      </p:pic>
      <p:pic>
        <p:nvPicPr>
          <p:cNvPr id="11" name="Picture 10">
            <a:extLst>
              <a:ext uri="{FF2B5EF4-FFF2-40B4-BE49-F238E27FC236}">
                <a16:creationId xmlns:a16="http://schemas.microsoft.com/office/drawing/2014/main" id="{A4E934D9-4F6D-41D4-A22A-AA86F8375B09}"/>
              </a:ext>
            </a:extLst>
          </p:cNvPr>
          <p:cNvPicPr>
            <a:picLocks noChangeAspect="1"/>
          </p:cNvPicPr>
          <p:nvPr/>
        </p:nvPicPr>
        <p:blipFill>
          <a:blip r:embed="rId3"/>
          <a:stretch>
            <a:fillRect/>
          </a:stretch>
        </p:blipFill>
        <p:spPr>
          <a:xfrm>
            <a:off x="141869" y="5950788"/>
            <a:ext cx="1414395" cy="865707"/>
          </a:xfrm>
          <a:prstGeom prst="rect">
            <a:avLst/>
          </a:prstGeom>
        </p:spPr>
      </p:pic>
    </p:spTree>
    <p:extLst>
      <p:ext uri="{BB962C8B-B14F-4D97-AF65-F5344CB8AC3E}">
        <p14:creationId xmlns:p14="http://schemas.microsoft.com/office/powerpoint/2010/main" val="1096609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_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4FCA-1016-4DF4-B98E-6A0E59F559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359D2F-0580-42EB-9562-31C528FD84CC}"/>
              </a:ext>
            </a:extLst>
          </p:cNvPr>
          <p:cNvSpPr>
            <a:spLocks noGrp="1"/>
          </p:cNvSpPr>
          <p:nvPr>
            <p:ph sz="half" idx="1"/>
          </p:nvPr>
        </p:nvSpPr>
        <p:spPr>
          <a:xfrm>
            <a:off x="163641" y="1253330"/>
            <a:ext cx="5772210" cy="502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9E49B5-891A-4BDD-8AC4-53E89D1295C8}"/>
              </a:ext>
            </a:extLst>
          </p:cNvPr>
          <p:cNvSpPr>
            <a:spLocks noGrp="1"/>
          </p:cNvSpPr>
          <p:nvPr>
            <p:ph sz="half" idx="2"/>
          </p:nvPr>
        </p:nvSpPr>
        <p:spPr>
          <a:xfrm>
            <a:off x="6234909" y="1253330"/>
            <a:ext cx="5772210" cy="5023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222A8DD5-45C1-4D00-BD4A-086588809F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2F7ADA-3FFE-433F-B663-FAAAEFEFDC39}"/>
              </a:ext>
            </a:extLst>
          </p:cNvPr>
          <p:cNvSpPr>
            <a:spLocks noGrp="1"/>
          </p:cNvSpPr>
          <p:nvPr>
            <p:ph type="sldNum" sz="quarter" idx="12"/>
          </p:nvPr>
        </p:nvSpPr>
        <p:spPr/>
        <p:txBody>
          <a:bodyPr/>
          <a:lstStyle/>
          <a:p>
            <a:fld id="{848BD0DA-1937-49DA-82D2-110145B30F38}" type="slidenum">
              <a:rPr lang="en-US" smtClean="0"/>
              <a:t>‹#›</a:t>
            </a:fld>
            <a:endParaRPr lang="en-US"/>
          </a:p>
        </p:txBody>
      </p:sp>
      <p:pic>
        <p:nvPicPr>
          <p:cNvPr id="8" name="Picture 7">
            <a:extLst>
              <a:ext uri="{FF2B5EF4-FFF2-40B4-BE49-F238E27FC236}">
                <a16:creationId xmlns:a16="http://schemas.microsoft.com/office/drawing/2014/main" id="{9FB8046B-3BBA-4CBA-9B2B-6FC0F066CA25}"/>
              </a:ext>
            </a:extLst>
          </p:cNvPr>
          <p:cNvPicPr>
            <a:picLocks/>
          </p:cNvPicPr>
          <p:nvPr/>
        </p:nvPicPr>
        <p:blipFill>
          <a:blip r:embed="rId2"/>
          <a:stretch>
            <a:fillRect/>
          </a:stretch>
        </p:blipFill>
        <p:spPr>
          <a:xfrm flipV="1">
            <a:off x="0" y="1075994"/>
            <a:ext cx="12161520" cy="18288"/>
          </a:xfrm>
          <a:prstGeom prst="rect">
            <a:avLst/>
          </a:prstGeom>
        </p:spPr>
      </p:pic>
      <p:pic>
        <p:nvPicPr>
          <p:cNvPr id="9" name="Picture 8">
            <a:extLst>
              <a:ext uri="{FF2B5EF4-FFF2-40B4-BE49-F238E27FC236}">
                <a16:creationId xmlns:a16="http://schemas.microsoft.com/office/drawing/2014/main" id="{68A1F8F2-5171-4FE3-AA3F-C63608D6AF6A}"/>
              </a:ext>
            </a:extLst>
          </p:cNvPr>
          <p:cNvPicPr>
            <a:picLocks/>
          </p:cNvPicPr>
          <p:nvPr/>
        </p:nvPicPr>
        <p:blipFill>
          <a:blip r:embed="rId2"/>
          <a:stretch>
            <a:fillRect/>
          </a:stretch>
        </p:blipFill>
        <p:spPr>
          <a:xfrm flipV="1">
            <a:off x="30480" y="6402492"/>
            <a:ext cx="12161520" cy="18288"/>
          </a:xfrm>
          <a:prstGeom prst="rect">
            <a:avLst/>
          </a:prstGeom>
        </p:spPr>
      </p:pic>
    </p:spTree>
    <p:extLst>
      <p:ext uri="{BB962C8B-B14F-4D97-AF65-F5344CB8AC3E}">
        <p14:creationId xmlns:p14="http://schemas.microsoft.com/office/powerpoint/2010/main" val="3718206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C66E4-8AAA-4939-AA34-F25966F01391}"/>
              </a:ext>
            </a:extLst>
          </p:cNvPr>
          <p:cNvSpPr>
            <a:spLocks noGrp="1"/>
          </p:cNvSpPr>
          <p:nvPr>
            <p:ph type="title"/>
          </p:nvPr>
        </p:nvSpPr>
        <p:spPr>
          <a:xfrm>
            <a:off x="184881" y="134798"/>
            <a:ext cx="11822238" cy="82391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33F470-1AA9-48FC-AEAB-017A95E97DFA}"/>
              </a:ext>
            </a:extLst>
          </p:cNvPr>
          <p:cNvSpPr>
            <a:spLocks noGrp="1"/>
          </p:cNvSpPr>
          <p:nvPr>
            <p:ph type="body" idx="1"/>
          </p:nvPr>
        </p:nvSpPr>
        <p:spPr>
          <a:xfrm>
            <a:off x="184881" y="1013051"/>
            <a:ext cx="5809485" cy="823912"/>
          </a:xfrm>
          <a:solidFill>
            <a:schemeClr val="tx1">
              <a:lumMod val="50000"/>
            </a:schemeClr>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3E2A5C-34E7-4644-A7BC-1203E1AD2978}"/>
              </a:ext>
            </a:extLst>
          </p:cNvPr>
          <p:cNvSpPr>
            <a:spLocks noGrp="1"/>
          </p:cNvSpPr>
          <p:nvPr>
            <p:ph sz="half" idx="2"/>
          </p:nvPr>
        </p:nvSpPr>
        <p:spPr>
          <a:xfrm>
            <a:off x="184881" y="1873015"/>
            <a:ext cx="5809485" cy="4316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75877B-9F44-49EA-A7DA-CD078EC25ED2}"/>
              </a:ext>
            </a:extLst>
          </p:cNvPr>
          <p:cNvSpPr>
            <a:spLocks noGrp="1"/>
          </p:cNvSpPr>
          <p:nvPr>
            <p:ph type="body" sz="quarter" idx="3"/>
          </p:nvPr>
        </p:nvSpPr>
        <p:spPr>
          <a:xfrm>
            <a:off x="6169024" y="1013051"/>
            <a:ext cx="5838095" cy="823912"/>
          </a:xfrm>
          <a:solidFill>
            <a:schemeClr val="tx1">
              <a:lumMod val="50000"/>
            </a:schemeClr>
          </a:solidFill>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ECA514-021F-467D-B812-EB91ACA7653C}"/>
              </a:ext>
            </a:extLst>
          </p:cNvPr>
          <p:cNvSpPr>
            <a:spLocks noGrp="1"/>
          </p:cNvSpPr>
          <p:nvPr>
            <p:ph sz="quarter" idx="4"/>
          </p:nvPr>
        </p:nvSpPr>
        <p:spPr>
          <a:xfrm>
            <a:off x="6197635" y="1873015"/>
            <a:ext cx="5809483" cy="4316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E656EA7F-6AFC-4605-8986-1EDC3B94AEA1}"/>
              </a:ext>
            </a:extLst>
          </p:cNvPr>
          <p:cNvSpPr>
            <a:spLocks noGrp="1"/>
          </p:cNvSpPr>
          <p:nvPr>
            <p:ph type="ftr" sz="quarter" idx="11"/>
          </p:nvPr>
        </p:nvSpPr>
        <p:spPr>
          <a:xfrm>
            <a:off x="1676400" y="6410464"/>
            <a:ext cx="7329940" cy="365125"/>
          </a:xfrm>
        </p:spPr>
        <p:txBody>
          <a:bodyPr/>
          <a:lstStyle/>
          <a:p>
            <a:endParaRPr lang="en-US"/>
          </a:p>
        </p:txBody>
      </p:sp>
      <p:sp>
        <p:nvSpPr>
          <p:cNvPr id="9" name="Slide Number Placeholder 8">
            <a:extLst>
              <a:ext uri="{FF2B5EF4-FFF2-40B4-BE49-F238E27FC236}">
                <a16:creationId xmlns:a16="http://schemas.microsoft.com/office/drawing/2014/main" id="{D86007B9-7703-4050-856E-632876AAB3C6}"/>
              </a:ext>
            </a:extLst>
          </p:cNvPr>
          <p:cNvSpPr>
            <a:spLocks noGrp="1"/>
          </p:cNvSpPr>
          <p:nvPr>
            <p:ph type="sldNum" sz="quarter" idx="12"/>
          </p:nvPr>
        </p:nvSpPr>
        <p:spPr/>
        <p:txBody>
          <a:bodyPr/>
          <a:lstStyle/>
          <a:p>
            <a:fld id="{848BD0DA-1937-49DA-82D2-110145B30F38}" type="slidenum">
              <a:rPr lang="en-US" smtClean="0"/>
              <a:t>‹#›</a:t>
            </a:fld>
            <a:endParaRPr lang="en-US"/>
          </a:p>
        </p:txBody>
      </p:sp>
      <p:pic>
        <p:nvPicPr>
          <p:cNvPr id="11" name="Picture 10">
            <a:extLst>
              <a:ext uri="{FF2B5EF4-FFF2-40B4-BE49-F238E27FC236}">
                <a16:creationId xmlns:a16="http://schemas.microsoft.com/office/drawing/2014/main" id="{E14115DA-F1E4-4930-8BE6-D84285CABFAE}"/>
              </a:ext>
            </a:extLst>
          </p:cNvPr>
          <p:cNvPicPr>
            <a:picLocks/>
          </p:cNvPicPr>
          <p:nvPr/>
        </p:nvPicPr>
        <p:blipFill>
          <a:blip r:embed="rId2"/>
          <a:stretch>
            <a:fillRect/>
          </a:stretch>
        </p:blipFill>
        <p:spPr>
          <a:xfrm flipV="1">
            <a:off x="0" y="958711"/>
            <a:ext cx="12161520" cy="18288"/>
          </a:xfrm>
          <a:prstGeom prst="rect">
            <a:avLst/>
          </a:prstGeom>
        </p:spPr>
      </p:pic>
      <p:pic>
        <p:nvPicPr>
          <p:cNvPr id="7" name="Picture 6">
            <a:extLst>
              <a:ext uri="{FF2B5EF4-FFF2-40B4-BE49-F238E27FC236}">
                <a16:creationId xmlns:a16="http://schemas.microsoft.com/office/drawing/2014/main" id="{D3F4172E-FBA9-47A3-B3DC-2386A4DE2539}"/>
              </a:ext>
            </a:extLst>
          </p:cNvPr>
          <p:cNvPicPr>
            <a:picLocks noChangeAspect="1"/>
          </p:cNvPicPr>
          <p:nvPr/>
        </p:nvPicPr>
        <p:blipFill>
          <a:blip r:embed="rId3"/>
          <a:stretch>
            <a:fillRect/>
          </a:stretch>
        </p:blipFill>
        <p:spPr>
          <a:xfrm>
            <a:off x="133215" y="5879267"/>
            <a:ext cx="1414395" cy="865707"/>
          </a:xfrm>
          <a:prstGeom prst="rect">
            <a:avLst/>
          </a:prstGeom>
        </p:spPr>
      </p:pic>
    </p:spTree>
    <p:extLst>
      <p:ext uri="{BB962C8B-B14F-4D97-AF65-F5344CB8AC3E}">
        <p14:creationId xmlns:p14="http://schemas.microsoft.com/office/powerpoint/2010/main" val="2199609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0DA57-4BB7-47AB-95E2-749AD3B47C9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68865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1864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7B8AA-0C82-4E62-941B-8DFBBBE36B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3DDF5C-780C-485E-A299-8CD0FCD32E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AB1874-CB0C-43CF-808E-6A7749037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BF64828-E17E-4944-B4A9-3362D8C4E6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0BDF9E-56FA-447B-BDBC-56BD56F3BD98}"/>
              </a:ext>
            </a:extLst>
          </p:cNvPr>
          <p:cNvSpPr>
            <a:spLocks noGrp="1"/>
          </p:cNvSpPr>
          <p:nvPr>
            <p:ph type="sldNum" sz="quarter" idx="12"/>
          </p:nvPr>
        </p:nvSpPr>
        <p:spPr/>
        <p:txBody>
          <a:bodyPr/>
          <a:lstStyle/>
          <a:p>
            <a:fld id="{848BD0DA-1937-49DA-82D2-110145B30F38}" type="slidenum">
              <a:rPr lang="en-US" smtClean="0"/>
              <a:t>‹#›</a:t>
            </a:fld>
            <a:endParaRPr lang="en-US"/>
          </a:p>
        </p:txBody>
      </p:sp>
    </p:spTree>
    <p:extLst>
      <p:ext uri="{BB962C8B-B14F-4D97-AF65-F5344CB8AC3E}">
        <p14:creationId xmlns:p14="http://schemas.microsoft.com/office/powerpoint/2010/main" val="22305447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0502AE-D1C6-460D-8AA9-96D1A371E60D}"/>
              </a:ext>
            </a:extLst>
          </p:cNvPr>
          <p:cNvSpPr/>
          <p:nvPr/>
        </p:nvSpPr>
        <p:spPr>
          <a:xfrm>
            <a:off x="0" y="0"/>
            <a:ext cx="5183188" cy="6858000"/>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97B8AA-0C82-4E62-941B-8DFBBBE36B70}"/>
              </a:ext>
            </a:extLst>
          </p:cNvPr>
          <p:cNvSpPr>
            <a:spLocks noGrp="1"/>
          </p:cNvSpPr>
          <p:nvPr>
            <p:ph type="title"/>
          </p:nvPr>
        </p:nvSpPr>
        <p:spPr>
          <a:xfrm>
            <a:off x="293512" y="457200"/>
            <a:ext cx="4478514"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3DDF5C-780C-485E-A299-8CD0FCD32E3B}"/>
              </a:ext>
            </a:extLst>
          </p:cNvPr>
          <p:cNvSpPr>
            <a:spLocks noGrp="1"/>
          </p:cNvSpPr>
          <p:nvPr>
            <p:ph idx="1"/>
          </p:nvPr>
        </p:nvSpPr>
        <p:spPr>
          <a:xfrm>
            <a:off x="5386387" y="287514"/>
            <a:ext cx="6620731" cy="58987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AB1874-CB0C-43CF-808E-6A7749037905}"/>
              </a:ext>
            </a:extLst>
          </p:cNvPr>
          <p:cNvSpPr>
            <a:spLocks noGrp="1"/>
          </p:cNvSpPr>
          <p:nvPr>
            <p:ph type="body" sz="half" idx="2"/>
          </p:nvPr>
        </p:nvSpPr>
        <p:spPr>
          <a:xfrm>
            <a:off x="293512" y="2057400"/>
            <a:ext cx="4478514" cy="3811588"/>
          </a:xfrm>
        </p:spPr>
        <p:txBody>
          <a:bodyPr/>
          <a:lstStyle>
            <a:lvl1pPr marL="0" indent="0">
              <a:buNone/>
              <a:defRPr sz="16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BF64828-E17E-4944-B4A9-3362D8C4E621}"/>
              </a:ext>
            </a:extLst>
          </p:cNvPr>
          <p:cNvSpPr>
            <a:spLocks noGrp="1"/>
          </p:cNvSpPr>
          <p:nvPr>
            <p:ph type="ftr" sz="quarter" idx="11"/>
          </p:nvPr>
        </p:nvSpPr>
        <p:spPr>
          <a:xfrm>
            <a:off x="5386387" y="6410465"/>
            <a:ext cx="3598713" cy="365125"/>
          </a:xfrm>
        </p:spPr>
        <p:txBody>
          <a:bodyPr/>
          <a:lstStyle/>
          <a:p>
            <a:endParaRPr lang="en-US"/>
          </a:p>
        </p:txBody>
      </p:sp>
      <p:sp>
        <p:nvSpPr>
          <p:cNvPr id="7" name="Slide Number Placeholder 6">
            <a:extLst>
              <a:ext uri="{FF2B5EF4-FFF2-40B4-BE49-F238E27FC236}">
                <a16:creationId xmlns:a16="http://schemas.microsoft.com/office/drawing/2014/main" id="{FF0BDF9E-56FA-447B-BDBC-56BD56F3BD98}"/>
              </a:ext>
            </a:extLst>
          </p:cNvPr>
          <p:cNvSpPr>
            <a:spLocks noGrp="1"/>
          </p:cNvSpPr>
          <p:nvPr>
            <p:ph type="sldNum" sz="quarter" idx="12"/>
          </p:nvPr>
        </p:nvSpPr>
        <p:spPr/>
        <p:txBody>
          <a:bodyPr/>
          <a:lstStyle/>
          <a:p>
            <a:fld id="{848BD0DA-1937-49DA-82D2-110145B30F38}" type="slidenum">
              <a:rPr lang="en-US" smtClean="0"/>
              <a:t>‹#›</a:t>
            </a:fld>
            <a:endParaRPr lang="en-US"/>
          </a:p>
        </p:txBody>
      </p:sp>
    </p:spTree>
    <p:extLst>
      <p:ext uri="{BB962C8B-B14F-4D97-AF65-F5344CB8AC3E}">
        <p14:creationId xmlns:p14="http://schemas.microsoft.com/office/powerpoint/2010/main" val="3082158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0502AE-D1C6-460D-8AA9-96D1A371E60D}"/>
              </a:ext>
            </a:extLst>
          </p:cNvPr>
          <p:cNvSpPr/>
          <p:nvPr/>
        </p:nvSpPr>
        <p:spPr>
          <a:xfrm>
            <a:off x="0" y="0"/>
            <a:ext cx="5183188"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 name="Title 1">
            <a:extLst>
              <a:ext uri="{FF2B5EF4-FFF2-40B4-BE49-F238E27FC236}">
                <a16:creationId xmlns:a16="http://schemas.microsoft.com/office/drawing/2014/main" id="{C997B8AA-0C82-4E62-941B-8DFBBBE36B70}"/>
              </a:ext>
            </a:extLst>
          </p:cNvPr>
          <p:cNvSpPr>
            <a:spLocks noGrp="1"/>
          </p:cNvSpPr>
          <p:nvPr>
            <p:ph type="title"/>
          </p:nvPr>
        </p:nvSpPr>
        <p:spPr>
          <a:xfrm>
            <a:off x="293512" y="457200"/>
            <a:ext cx="4478514" cy="1600200"/>
          </a:xfrm>
        </p:spPr>
        <p:txBody>
          <a:bodyPr anchor="b"/>
          <a:lstStyle>
            <a:lvl1pPr>
              <a:defRPr sz="32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3DDF5C-780C-485E-A299-8CD0FCD32E3B}"/>
              </a:ext>
            </a:extLst>
          </p:cNvPr>
          <p:cNvSpPr>
            <a:spLocks noGrp="1"/>
          </p:cNvSpPr>
          <p:nvPr>
            <p:ph idx="1"/>
          </p:nvPr>
        </p:nvSpPr>
        <p:spPr>
          <a:xfrm>
            <a:off x="5386387" y="287514"/>
            <a:ext cx="6620731" cy="589879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AB1874-CB0C-43CF-808E-6A7749037905}"/>
              </a:ext>
            </a:extLst>
          </p:cNvPr>
          <p:cNvSpPr>
            <a:spLocks noGrp="1"/>
          </p:cNvSpPr>
          <p:nvPr>
            <p:ph type="body" sz="half" idx="2"/>
          </p:nvPr>
        </p:nvSpPr>
        <p:spPr>
          <a:xfrm>
            <a:off x="293512" y="2057400"/>
            <a:ext cx="4478514" cy="3811588"/>
          </a:xfrm>
        </p:spPr>
        <p:txBody>
          <a:bodyPr/>
          <a:lstStyle>
            <a:lvl1pPr marL="0" indent="0">
              <a:buNone/>
              <a:defRPr sz="1600">
                <a:solidFill>
                  <a:schemeClr val="tx2">
                    <a:lumMod val="20000"/>
                    <a:lumOff val="8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3BF64828-E17E-4944-B4A9-3362D8C4E621}"/>
              </a:ext>
            </a:extLst>
          </p:cNvPr>
          <p:cNvSpPr>
            <a:spLocks noGrp="1"/>
          </p:cNvSpPr>
          <p:nvPr>
            <p:ph type="ftr" sz="quarter" idx="11"/>
          </p:nvPr>
        </p:nvSpPr>
        <p:spPr>
          <a:xfrm>
            <a:off x="5386387" y="6410465"/>
            <a:ext cx="3598713" cy="365125"/>
          </a:xfrm>
        </p:spPr>
        <p:txBody>
          <a:bodyPr/>
          <a:lstStyle/>
          <a:p>
            <a:endParaRPr lang="en-US"/>
          </a:p>
        </p:txBody>
      </p:sp>
      <p:sp>
        <p:nvSpPr>
          <p:cNvPr id="7" name="Slide Number Placeholder 6">
            <a:extLst>
              <a:ext uri="{FF2B5EF4-FFF2-40B4-BE49-F238E27FC236}">
                <a16:creationId xmlns:a16="http://schemas.microsoft.com/office/drawing/2014/main" id="{FF0BDF9E-56FA-447B-BDBC-56BD56F3BD98}"/>
              </a:ext>
            </a:extLst>
          </p:cNvPr>
          <p:cNvSpPr>
            <a:spLocks noGrp="1"/>
          </p:cNvSpPr>
          <p:nvPr>
            <p:ph type="sldNum" sz="quarter" idx="12"/>
          </p:nvPr>
        </p:nvSpPr>
        <p:spPr/>
        <p:txBody>
          <a:bodyPr/>
          <a:lstStyle/>
          <a:p>
            <a:fld id="{848BD0DA-1937-49DA-82D2-110145B30F38}" type="slidenum">
              <a:rPr lang="en-US" smtClean="0"/>
              <a:t>‹#›</a:t>
            </a:fld>
            <a:endParaRPr lang="en-US"/>
          </a:p>
        </p:txBody>
      </p:sp>
    </p:spTree>
    <p:extLst>
      <p:ext uri="{BB962C8B-B14F-4D97-AF65-F5344CB8AC3E}">
        <p14:creationId xmlns:p14="http://schemas.microsoft.com/office/powerpoint/2010/main" val="1781295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FC938-D5E6-4257-811E-1A39481F09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DA9CCA-D366-454B-B1B9-457BDF3EE4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36EA732-3537-42F6-A93E-7935F4926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4128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_NIH logo">
    <p:spTree>
      <p:nvGrpSpPr>
        <p:cNvPr id="1" name=""/>
        <p:cNvGrpSpPr/>
        <p:nvPr/>
      </p:nvGrpSpPr>
      <p:grpSpPr>
        <a:xfrm>
          <a:off x="0" y="0"/>
          <a:ext cx="0" cy="0"/>
          <a:chOff x="0" y="0"/>
          <a:chExt cx="0" cy="0"/>
        </a:xfrm>
      </p:grpSpPr>
      <p:sp>
        <p:nvSpPr>
          <p:cNvPr id="2" name="Title 1"/>
          <p:cNvSpPr>
            <a:spLocks noGrp="1"/>
          </p:cNvSpPr>
          <p:nvPr>
            <p:ph type="title"/>
          </p:nvPr>
        </p:nvSpPr>
        <p:spPr>
          <a:xfrm>
            <a:off x="231422" y="186306"/>
            <a:ext cx="11700747" cy="1011807"/>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31422" y="1369029"/>
            <a:ext cx="11700746" cy="4588219"/>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SzPct val="100000"/>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14">
            <a:extLst>
              <a:ext uri="{FF2B5EF4-FFF2-40B4-BE49-F238E27FC236}">
                <a16:creationId xmlns:a16="http://schemas.microsoft.com/office/drawing/2014/main" id="{C8F13C6C-75E6-BD4E-B645-E8C567F873AF}"/>
              </a:ext>
            </a:extLst>
          </p:cNvPr>
          <p:cNvSpPr>
            <a:spLocks noGrp="1"/>
          </p:cNvSpPr>
          <p:nvPr>
            <p:ph type="sldNum" sz="quarter" idx="4"/>
          </p:nvPr>
        </p:nvSpPr>
        <p:spPr>
          <a:xfrm>
            <a:off x="11325391" y="6393358"/>
            <a:ext cx="606777" cy="365125"/>
          </a:xfrm>
          <a:prstGeom prst="rect">
            <a:avLst/>
          </a:prstGeom>
        </p:spPr>
        <p:txBody>
          <a:bodyPr vert="horz" lIns="91440" tIns="45720" rIns="91440" bIns="45720" rtlCol="0" anchor="ctr"/>
          <a:lstStyle>
            <a:lvl1pPr algn="r">
              <a:defRPr sz="1200">
                <a:solidFill>
                  <a:schemeClr val="bg1"/>
                </a:solidFill>
              </a:defRPr>
            </a:lvl1pPr>
          </a:lstStyle>
          <a:p>
            <a:fld id="{848BD0DA-1937-49DA-82D2-110145B30F38}" type="slidenum">
              <a:rPr lang="en-US" smtClean="0"/>
              <a:t>‹#›</a:t>
            </a:fld>
            <a:endParaRPr lang="en-US"/>
          </a:p>
        </p:txBody>
      </p:sp>
      <p:sp>
        <p:nvSpPr>
          <p:cNvPr id="8" name="Footer Placeholder 3">
            <a:extLst>
              <a:ext uri="{FF2B5EF4-FFF2-40B4-BE49-F238E27FC236}">
                <a16:creationId xmlns:a16="http://schemas.microsoft.com/office/drawing/2014/main" id="{D5387E40-A8D4-FF47-8FD0-62846D6F2ED7}"/>
              </a:ext>
            </a:extLst>
          </p:cNvPr>
          <p:cNvSpPr>
            <a:spLocks noGrp="1"/>
          </p:cNvSpPr>
          <p:nvPr>
            <p:ph type="ftr" sz="quarter" idx="3"/>
          </p:nvPr>
        </p:nvSpPr>
        <p:spPr>
          <a:xfrm>
            <a:off x="2731910" y="6393359"/>
            <a:ext cx="8405781" cy="365125"/>
          </a:xfrm>
          <a:prstGeom prst="rect">
            <a:avLst/>
          </a:prstGeom>
        </p:spPr>
        <p:txBody>
          <a:bodyPr vert="horz" lIns="91440" tIns="45720" rIns="91440" bIns="45720" rtlCol="0" anchor="ctr"/>
          <a:lstStyle>
            <a:lvl1pPr algn="r">
              <a:defRPr sz="1200">
                <a:solidFill>
                  <a:schemeClr val="bg1"/>
                </a:solidFill>
              </a:defRPr>
            </a:lvl1pPr>
          </a:lstStyle>
          <a:p>
            <a:endParaRPr lang="en-US"/>
          </a:p>
        </p:txBody>
      </p:sp>
      <p:pic>
        <p:nvPicPr>
          <p:cNvPr id="9" name="Picture 8">
            <a:extLst>
              <a:ext uri="{FF2B5EF4-FFF2-40B4-BE49-F238E27FC236}">
                <a16:creationId xmlns:a16="http://schemas.microsoft.com/office/drawing/2014/main" id="{CFE1B728-8419-4ED9-88CA-147906605A41}"/>
              </a:ext>
            </a:extLst>
          </p:cNvPr>
          <p:cNvPicPr>
            <a:picLocks/>
          </p:cNvPicPr>
          <p:nvPr/>
        </p:nvPicPr>
        <p:blipFill>
          <a:blip r:embed="rId2"/>
          <a:stretch>
            <a:fillRect/>
          </a:stretch>
        </p:blipFill>
        <p:spPr>
          <a:xfrm flipV="1">
            <a:off x="0" y="1198113"/>
            <a:ext cx="12161520" cy="18288"/>
          </a:xfrm>
          <a:prstGeom prst="rect">
            <a:avLst/>
          </a:prstGeom>
        </p:spPr>
      </p:pic>
      <p:pic>
        <p:nvPicPr>
          <p:cNvPr id="4" name="Picture 3">
            <a:extLst>
              <a:ext uri="{FF2B5EF4-FFF2-40B4-BE49-F238E27FC236}">
                <a16:creationId xmlns:a16="http://schemas.microsoft.com/office/drawing/2014/main" id="{99044A01-0F33-4A4F-BD18-50011F44F016}"/>
              </a:ext>
            </a:extLst>
          </p:cNvPr>
          <p:cNvPicPr>
            <a:picLocks noChangeAspect="1"/>
          </p:cNvPicPr>
          <p:nvPr/>
        </p:nvPicPr>
        <p:blipFill>
          <a:blip r:embed="rId3"/>
          <a:stretch>
            <a:fillRect/>
          </a:stretch>
        </p:blipFill>
        <p:spPr>
          <a:xfrm>
            <a:off x="176994" y="5957248"/>
            <a:ext cx="1414395" cy="865707"/>
          </a:xfrm>
          <a:prstGeom prst="rect">
            <a:avLst/>
          </a:prstGeom>
        </p:spPr>
      </p:pic>
    </p:spTree>
    <p:extLst>
      <p:ext uri="{BB962C8B-B14F-4D97-AF65-F5344CB8AC3E}">
        <p14:creationId xmlns:p14="http://schemas.microsoft.com/office/powerpoint/2010/main" val="3610559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6F93-30FB-42F1-A34B-8D6E0956C0F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1E059CF-B6D5-4778-9413-77EEB609F3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4D3987-80EB-42E5-92BE-02FA57866ECB}"/>
              </a:ext>
            </a:extLst>
          </p:cNvPr>
          <p:cNvSpPr>
            <a:spLocks noGrp="1"/>
          </p:cNvSpPr>
          <p:nvPr>
            <p:ph type="sldNum" sz="quarter" idx="12"/>
          </p:nvPr>
        </p:nvSpPr>
        <p:spPr/>
        <p:txBody>
          <a:bodyPr/>
          <a:lstStyle/>
          <a:p>
            <a:fld id="{848BD0DA-1937-49DA-82D2-110145B30F38}" type="slidenum">
              <a:rPr lang="en-US" smtClean="0"/>
              <a:t>‹#›</a:t>
            </a:fld>
            <a:endParaRPr lang="en-US"/>
          </a:p>
        </p:txBody>
      </p:sp>
      <p:sp>
        <p:nvSpPr>
          <p:cNvPr id="3" name="Rectangle 2">
            <a:extLst>
              <a:ext uri="{FF2B5EF4-FFF2-40B4-BE49-F238E27FC236}">
                <a16:creationId xmlns:a16="http://schemas.microsoft.com/office/drawing/2014/main" id="{F27D30BE-6791-4376-8C7B-1F532C2A604D}"/>
              </a:ext>
            </a:extLst>
          </p:cNvPr>
          <p:cNvSpPr/>
          <p:nvPr/>
        </p:nvSpPr>
        <p:spPr>
          <a:xfrm>
            <a:off x="0" y="5852160"/>
            <a:ext cx="12192000"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AB90DC96-B43A-47AD-A995-78DE434160AD}"/>
              </a:ext>
            </a:extLst>
          </p:cNvPr>
          <p:cNvSpPr>
            <a:spLocks noGrp="1"/>
          </p:cNvSpPr>
          <p:nvPr>
            <p:ph type="body" sz="quarter" idx="13"/>
          </p:nvPr>
        </p:nvSpPr>
        <p:spPr>
          <a:xfrm>
            <a:off x="838200" y="1671639"/>
            <a:ext cx="10515600" cy="4841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6444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1458-7E1D-4751-851A-CD1EDEF6D101}"/>
              </a:ext>
            </a:extLst>
          </p:cNvPr>
          <p:cNvSpPr>
            <a:spLocks noGrp="1"/>
          </p:cNvSpPr>
          <p:nvPr>
            <p:ph type="title"/>
          </p:nvPr>
        </p:nvSpPr>
        <p:spPr>
          <a:xfrm>
            <a:off x="838201" y="1072342"/>
            <a:ext cx="6535188" cy="1146524"/>
          </a:xfrm>
        </p:spPr>
        <p:txBody>
          <a:bodyPr>
            <a:normAutofit/>
          </a:bodyPr>
          <a:lstStyle>
            <a:lvl1pPr algn="l">
              <a:defRPr sz="4000">
                <a:solidFill>
                  <a:srgbClr val="6DA844"/>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7EC6573D-BF19-4D35-8791-CBE98FA547B6}"/>
              </a:ext>
            </a:extLst>
          </p:cNvPr>
          <p:cNvSpPr>
            <a:spLocks noGrp="1"/>
          </p:cNvSpPr>
          <p:nvPr>
            <p:ph sz="half" idx="1"/>
          </p:nvPr>
        </p:nvSpPr>
        <p:spPr>
          <a:xfrm>
            <a:off x="838199" y="2269377"/>
            <a:ext cx="6535187" cy="3424841"/>
          </a:xfrm>
        </p:spPr>
        <p:txBody>
          <a:bodyPr>
            <a:normAutofit/>
          </a:bodyPr>
          <a:lstStyle>
            <a:lvl1pPr marL="0" indent="0">
              <a:lnSpc>
                <a:spcPct val="100000"/>
              </a:lnSpc>
              <a:buNone/>
              <a:defRPr sz="2600"/>
            </a:lvl1pPr>
          </a:lstStyle>
          <a:p>
            <a:pPr lvl="0"/>
            <a:r>
              <a:rPr lang="en-US"/>
              <a:t>Click to edit Master text styles</a:t>
            </a:r>
          </a:p>
        </p:txBody>
      </p:sp>
      <p:sp>
        <p:nvSpPr>
          <p:cNvPr id="7" name="Slide Number Placeholder 6">
            <a:extLst>
              <a:ext uri="{FF2B5EF4-FFF2-40B4-BE49-F238E27FC236}">
                <a16:creationId xmlns:a16="http://schemas.microsoft.com/office/drawing/2014/main" id="{2D9A7B00-A29A-47CE-9053-C854BF420640}"/>
              </a:ext>
            </a:extLst>
          </p:cNvPr>
          <p:cNvSpPr>
            <a:spLocks noGrp="1"/>
          </p:cNvSpPr>
          <p:nvPr>
            <p:ph type="sldNum" sz="quarter" idx="12"/>
          </p:nvPr>
        </p:nvSpPr>
        <p:spPr/>
        <p:txBody>
          <a:bodyPr/>
          <a:lstStyle/>
          <a:p>
            <a:fld id="{29E476D9-BC05-473C-83FD-E264789C085C}" type="slidenum">
              <a:rPr lang="en-US" smtClean="0"/>
              <a:t>‹#›</a:t>
            </a:fld>
            <a:endParaRPr lang="en-US"/>
          </a:p>
        </p:txBody>
      </p:sp>
      <p:cxnSp>
        <p:nvCxnSpPr>
          <p:cNvPr id="11" name="Straight Connector 10">
            <a:extLst>
              <a:ext uri="{FF2B5EF4-FFF2-40B4-BE49-F238E27FC236}">
                <a16:creationId xmlns:a16="http://schemas.microsoft.com/office/drawing/2014/main" id="{39DB4254-C269-486C-BAA8-61BCDAF51B41}"/>
              </a:ext>
            </a:extLst>
          </p:cNvPr>
          <p:cNvCxnSpPr/>
          <p:nvPr userDrawn="1"/>
        </p:nvCxnSpPr>
        <p:spPr>
          <a:xfrm>
            <a:off x="0" y="649026"/>
            <a:ext cx="12192000" cy="0"/>
          </a:xfrm>
          <a:prstGeom prst="line">
            <a:avLst/>
          </a:prstGeom>
          <a:ln w="38100">
            <a:solidFill>
              <a:srgbClr val="6DA844"/>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BFE6F07-2357-45C3-8EDD-DB367969A507}"/>
              </a:ext>
            </a:extLst>
          </p:cNvPr>
          <p:cNvSpPr txBox="1"/>
          <p:nvPr userDrawn="1"/>
        </p:nvSpPr>
        <p:spPr>
          <a:xfrm>
            <a:off x="315885" y="97332"/>
            <a:ext cx="6708370" cy="369332"/>
          </a:xfrm>
          <a:prstGeom prst="rect">
            <a:avLst/>
          </a:prstGeom>
          <a:noFill/>
        </p:spPr>
        <p:txBody>
          <a:bodyPr wrap="square" rtlCol="0">
            <a:spAutoFit/>
          </a:bodyPr>
          <a:lstStyle/>
          <a:p>
            <a:pPr algn="l"/>
            <a:r>
              <a:rPr lang="en-US" dirty="0">
                <a:solidFill>
                  <a:srgbClr val="D7D8F1"/>
                </a:solidFill>
              </a:rPr>
              <a:t>15th Academic &amp; Health Policy Conference o Criminal Justice Health</a:t>
            </a:r>
          </a:p>
        </p:txBody>
      </p:sp>
      <p:sp>
        <p:nvSpPr>
          <p:cNvPr id="8" name="TextBox 7">
            <a:extLst>
              <a:ext uri="{FF2B5EF4-FFF2-40B4-BE49-F238E27FC236}">
                <a16:creationId xmlns:a16="http://schemas.microsoft.com/office/drawing/2014/main" id="{F63F5A6F-D143-4903-BFF6-302DC8E5BB47}"/>
              </a:ext>
            </a:extLst>
          </p:cNvPr>
          <p:cNvSpPr txBox="1"/>
          <p:nvPr userDrawn="1"/>
        </p:nvSpPr>
        <p:spPr>
          <a:xfrm>
            <a:off x="8686799" y="97332"/>
            <a:ext cx="3336175" cy="369332"/>
          </a:xfrm>
          <a:prstGeom prst="rect">
            <a:avLst/>
          </a:prstGeom>
          <a:noFill/>
        </p:spPr>
        <p:txBody>
          <a:bodyPr wrap="square" rtlCol="0">
            <a:spAutoFit/>
          </a:bodyPr>
          <a:lstStyle/>
          <a:p>
            <a:pPr algn="r"/>
            <a:r>
              <a:rPr lang="en-US">
                <a:solidFill>
                  <a:schemeClr val="bg1"/>
                </a:solidFill>
              </a:rPr>
              <a:t>SCHOLARSHIP AWARDEES</a:t>
            </a:r>
          </a:p>
        </p:txBody>
      </p:sp>
      <p:sp>
        <p:nvSpPr>
          <p:cNvPr id="5" name="Picture Placeholder 4">
            <a:extLst>
              <a:ext uri="{FF2B5EF4-FFF2-40B4-BE49-F238E27FC236}">
                <a16:creationId xmlns:a16="http://schemas.microsoft.com/office/drawing/2014/main" id="{64D6A452-4332-4445-81C8-3C3598492BB7}"/>
              </a:ext>
            </a:extLst>
          </p:cNvPr>
          <p:cNvSpPr>
            <a:spLocks noGrp="1"/>
          </p:cNvSpPr>
          <p:nvPr>
            <p:ph type="pic" sz="quarter" idx="13"/>
          </p:nvPr>
        </p:nvSpPr>
        <p:spPr>
          <a:xfrm>
            <a:off x="7797800" y="1746250"/>
            <a:ext cx="3690938" cy="3724275"/>
          </a:xfrm>
        </p:spPr>
        <p:txBody>
          <a:bodyPr/>
          <a:lstStyle>
            <a:lvl1pPr marL="0" indent="0">
              <a:buNone/>
              <a:defRPr/>
            </a:lvl1pPr>
          </a:lstStyle>
          <a:p>
            <a:endParaRPr lang="en-US"/>
          </a:p>
        </p:txBody>
      </p:sp>
    </p:spTree>
    <p:extLst>
      <p:ext uri="{BB962C8B-B14F-4D97-AF65-F5344CB8AC3E}">
        <p14:creationId xmlns:p14="http://schemas.microsoft.com/office/powerpoint/2010/main" val="4031315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_no footer">
    <p:spTree>
      <p:nvGrpSpPr>
        <p:cNvPr id="1" name=""/>
        <p:cNvGrpSpPr/>
        <p:nvPr/>
      </p:nvGrpSpPr>
      <p:grpSpPr>
        <a:xfrm>
          <a:off x="0" y="0"/>
          <a:ext cx="0" cy="0"/>
          <a:chOff x="0" y="0"/>
          <a:chExt cx="0" cy="0"/>
        </a:xfrm>
      </p:grpSpPr>
      <p:sp>
        <p:nvSpPr>
          <p:cNvPr id="2" name="Title 1"/>
          <p:cNvSpPr>
            <a:spLocks noGrp="1"/>
          </p:cNvSpPr>
          <p:nvPr>
            <p:ph type="title"/>
          </p:nvPr>
        </p:nvSpPr>
        <p:spPr>
          <a:xfrm>
            <a:off x="231422" y="186306"/>
            <a:ext cx="11700747" cy="1011807"/>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31422" y="1369029"/>
            <a:ext cx="11700746" cy="5302665"/>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SzPct val="100000"/>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CFE1B728-8419-4ED9-88CA-147906605A41}"/>
              </a:ext>
            </a:extLst>
          </p:cNvPr>
          <p:cNvPicPr>
            <a:picLocks/>
          </p:cNvPicPr>
          <p:nvPr/>
        </p:nvPicPr>
        <p:blipFill>
          <a:blip r:embed="rId2"/>
          <a:stretch>
            <a:fillRect/>
          </a:stretch>
        </p:blipFill>
        <p:spPr>
          <a:xfrm flipV="1">
            <a:off x="0" y="1198113"/>
            <a:ext cx="12161520" cy="18288"/>
          </a:xfrm>
          <a:prstGeom prst="rect">
            <a:avLst/>
          </a:prstGeom>
        </p:spPr>
      </p:pic>
    </p:spTree>
    <p:extLst>
      <p:ext uri="{BB962C8B-B14F-4D97-AF65-F5344CB8AC3E}">
        <p14:creationId xmlns:p14="http://schemas.microsoft.com/office/powerpoint/2010/main" val="3419780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_no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FE695-BF5D-4572-A1D9-E4C19F55F9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A33589-65C9-4FCD-9493-C3C48A031F50}"/>
              </a:ext>
            </a:extLst>
          </p:cNvPr>
          <p:cNvSpPr>
            <a:spLocks noGrp="1"/>
          </p:cNvSpPr>
          <p:nvPr>
            <p:ph idx="1"/>
          </p:nvPr>
        </p:nvSpPr>
        <p:spPr>
          <a:xfrm>
            <a:off x="163641" y="1253330"/>
            <a:ext cx="11843478" cy="4997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486280-E1B0-4664-9742-C492C09EEBF6}"/>
              </a:ext>
            </a:extLst>
          </p:cNvPr>
          <p:cNvSpPr>
            <a:spLocks noGrp="1"/>
          </p:cNvSpPr>
          <p:nvPr>
            <p:ph type="ftr" sz="quarter" idx="11"/>
          </p:nvPr>
        </p:nvSpPr>
        <p:spPr>
          <a:xfrm>
            <a:off x="1654628" y="6410465"/>
            <a:ext cx="7351711" cy="365125"/>
          </a:xfrm>
        </p:spPr>
        <p:txBody>
          <a:bodyPr/>
          <a:lstStyle/>
          <a:p>
            <a:endParaRPr lang="en-US"/>
          </a:p>
        </p:txBody>
      </p:sp>
      <p:sp>
        <p:nvSpPr>
          <p:cNvPr id="6" name="Slide Number Placeholder 5">
            <a:extLst>
              <a:ext uri="{FF2B5EF4-FFF2-40B4-BE49-F238E27FC236}">
                <a16:creationId xmlns:a16="http://schemas.microsoft.com/office/drawing/2014/main" id="{EB93706B-C8F6-4E7D-9E30-32CFE8ECCEF2}"/>
              </a:ext>
            </a:extLst>
          </p:cNvPr>
          <p:cNvSpPr>
            <a:spLocks noGrp="1"/>
          </p:cNvSpPr>
          <p:nvPr>
            <p:ph type="sldNum" sz="quarter" idx="12"/>
          </p:nvPr>
        </p:nvSpPr>
        <p:spPr/>
        <p:txBody>
          <a:bodyPr/>
          <a:lstStyle/>
          <a:p>
            <a:fld id="{848BD0DA-1937-49DA-82D2-110145B30F38}" type="slidenum">
              <a:rPr lang="en-US" smtClean="0"/>
              <a:t>‹#›</a:t>
            </a:fld>
            <a:endParaRPr lang="en-US"/>
          </a:p>
        </p:txBody>
      </p:sp>
      <p:pic>
        <p:nvPicPr>
          <p:cNvPr id="4" name="Picture 3">
            <a:extLst>
              <a:ext uri="{FF2B5EF4-FFF2-40B4-BE49-F238E27FC236}">
                <a16:creationId xmlns:a16="http://schemas.microsoft.com/office/drawing/2014/main" id="{96FF62DA-A714-4A19-A1E2-608F68F4ABD5}"/>
              </a:ext>
            </a:extLst>
          </p:cNvPr>
          <p:cNvPicPr>
            <a:picLocks noChangeAspect="1"/>
          </p:cNvPicPr>
          <p:nvPr/>
        </p:nvPicPr>
        <p:blipFill>
          <a:blip r:embed="rId2"/>
          <a:stretch>
            <a:fillRect/>
          </a:stretch>
        </p:blipFill>
        <p:spPr>
          <a:xfrm>
            <a:off x="122329" y="5912380"/>
            <a:ext cx="1414395" cy="865707"/>
          </a:xfrm>
          <a:prstGeom prst="rect">
            <a:avLst/>
          </a:prstGeom>
        </p:spPr>
      </p:pic>
    </p:spTree>
    <p:extLst>
      <p:ext uri="{BB962C8B-B14F-4D97-AF65-F5344CB8AC3E}">
        <p14:creationId xmlns:p14="http://schemas.microsoft.com/office/powerpoint/2010/main" val="3445578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_Title (skinny) and Content_no footer">
    <p:spTree>
      <p:nvGrpSpPr>
        <p:cNvPr id="1" name=""/>
        <p:cNvGrpSpPr/>
        <p:nvPr/>
      </p:nvGrpSpPr>
      <p:grpSpPr>
        <a:xfrm>
          <a:off x="0" y="0"/>
          <a:ext cx="0" cy="0"/>
          <a:chOff x="0" y="0"/>
          <a:chExt cx="0" cy="0"/>
        </a:xfrm>
      </p:grpSpPr>
      <p:sp>
        <p:nvSpPr>
          <p:cNvPr id="2" name="Title 1"/>
          <p:cNvSpPr>
            <a:spLocks noGrp="1"/>
          </p:cNvSpPr>
          <p:nvPr>
            <p:ph type="title"/>
          </p:nvPr>
        </p:nvSpPr>
        <p:spPr>
          <a:xfrm>
            <a:off x="245626" y="33678"/>
            <a:ext cx="11700747" cy="752707"/>
          </a:xfrm>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230387" y="964294"/>
            <a:ext cx="11700746" cy="5579812"/>
          </a:xfrm>
        </p:spPr>
        <p:txBody>
          <a:bodyPr/>
          <a:lstStyle>
            <a:lvl1pPr>
              <a:buClr>
                <a:schemeClr val="tx1"/>
              </a:buClr>
              <a:defRPr/>
            </a:lvl1pPr>
            <a:lvl2pPr marL="685800" indent="-228600">
              <a:buClr>
                <a:schemeClr val="tx1"/>
              </a:buClr>
              <a:buSzPct val="70000"/>
              <a:buFont typeface="Courier New" panose="02070309020205020404" pitchFamily="49" charset="0"/>
              <a:buChar char="o"/>
              <a:defRPr/>
            </a:lvl2pPr>
            <a:lvl3pPr marL="1143000" indent="-228600">
              <a:buClr>
                <a:schemeClr val="tx1"/>
              </a:buClr>
              <a:buFont typeface="Wingdings" pitchFamily="2" charset="2"/>
              <a:buChar char="§"/>
              <a:defRPr/>
            </a:lvl3pPr>
            <a:lvl4pPr marL="1600200" indent="-228600">
              <a:buClr>
                <a:schemeClr val="tx1"/>
              </a:buClr>
              <a:buSzPct val="100000"/>
              <a:buFont typeface="System Font Regular"/>
              <a:buChar char="−"/>
              <a:defRPr/>
            </a:lvl4pPr>
            <a:lvl5pPr marL="2057400" indent="-228600">
              <a:buClr>
                <a:schemeClr val="tx1"/>
              </a:buClr>
              <a:buFont typeface="System Font Regular"/>
              <a:buChar char="&g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CFE1B728-8419-4ED9-88CA-147906605A41}"/>
              </a:ext>
            </a:extLst>
          </p:cNvPr>
          <p:cNvPicPr>
            <a:picLocks/>
          </p:cNvPicPr>
          <p:nvPr/>
        </p:nvPicPr>
        <p:blipFill>
          <a:blip r:embed="rId2"/>
          <a:stretch>
            <a:fillRect/>
          </a:stretch>
        </p:blipFill>
        <p:spPr>
          <a:xfrm flipV="1">
            <a:off x="0" y="786385"/>
            <a:ext cx="12161520" cy="18288"/>
          </a:xfrm>
          <a:prstGeom prst="rect">
            <a:avLst/>
          </a:prstGeom>
        </p:spPr>
      </p:pic>
    </p:spTree>
    <p:extLst>
      <p:ext uri="{BB962C8B-B14F-4D97-AF65-F5344CB8AC3E}">
        <p14:creationId xmlns:p14="http://schemas.microsoft.com/office/powerpoint/2010/main" val="132689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righ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6603-6EAB-4ACE-9728-9FDBE57EF889}"/>
              </a:ext>
            </a:extLst>
          </p:cNvPr>
          <p:cNvSpPr>
            <a:spLocks noGrp="1"/>
          </p:cNvSpPr>
          <p:nvPr>
            <p:ph type="ctrTitle"/>
          </p:nvPr>
        </p:nvSpPr>
        <p:spPr>
          <a:xfrm>
            <a:off x="6095999" y="205157"/>
            <a:ext cx="5911119" cy="3404784"/>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A5749D9-2E5F-4E42-837A-248381DD268C}"/>
              </a:ext>
            </a:extLst>
          </p:cNvPr>
          <p:cNvSpPr>
            <a:spLocks noGrp="1"/>
          </p:cNvSpPr>
          <p:nvPr>
            <p:ph type="subTitle" idx="1"/>
          </p:nvPr>
        </p:nvSpPr>
        <p:spPr>
          <a:xfrm>
            <a:off x="6095999" y="3683998"/>
            <a:ext cx="5911119" cy="257383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51A92733-98C3-419C-84AD-122FE5337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03" y="251688"/>
            <a:ext cx="6020591" cy="6020591"/>
          </a:xfrm>
          <a:prstGeom prst="rect">
            <a:avLst/>
          </a:prstGeom>
        </p:spPr>
      </p:pic>
      <p:pic>
        <p:nvPicPr>
          <p:cNvPr id="8" name="Picture 7">
            <a:extLst>
              <a:ext uri="{FF2B5EF4-FFF2-40B4-BE49-F238E27FC236}">
                <a16:creationId xmlns:a16="http://schemas.microsoft.com/office/drawing/2014/main" id="{85B12E44-0CA2-4495-AC91-2AAB9DB5822F}"/>
              </a:ext>
            </a:extLst>
          </p:cNvPr>
          <p:cNvPicPr>
            <a:picLocks/>
          </p:cNvPicPr>
          <p:nvPr/>
        </p:nvPicPr>
        <p:blipFill>
          <a:blip r:embed="rId3"/>
          <a:stretch>
            <a:fillRect/>
          </a:stretch>
        </p:blipFill>
        <p:spPr>
          <a:xfrm>
            <a:off x="6096498" y="3629883"/>
            <a:ext cx="5943600" cy="27432"/>
          </a:xfrm>
          <a:prstGeom prst="rect">
            <a:avLst/>
          </a:prstGeom>
        </p:spPr>
      </p:pic>
      <p:pic>
        <p:nvPicPr>
          <p:cNvPr id="11" name="Picture 10">
            <a:extLst>
              <a:ext uri="{FF2B5EF4-FFF2-40B4-BE49-F238E27FC236}">
                <a16:creationId xmlns:a16="http://schemas.microsoft.com/office/drawing/2014/main" id="{A72DDA4E-6C14-4EF2-865D-CAA07B3795D2}"/>
              </a:ext>
            </a:extLst>
          </p:cNvPr>
          <p:cNvPicPr preferRelativeResize="0">
            <a:picLocks/>
          </p:cNvPicPr>
          <p:nvPr/>
        </p:nvPicPr>
        <p:blipFill>
          <a:blip r:embed="rId3"/>
          <a:stretch>
            <a:fillRect/>
          </a:stretch>
        </p:blipFill>
        <p:spPr>
          <a:xfrm flipH="1" flipV="1">
            <a:off x="0" y="6370261"/>
            <a:ext cx="12192001" cy="520313"/>
          </a:xfrm>
          <a:prstGeom prst="rect">
            <a:avLst/>
          </a:prstGeom>
        </p:spPr>
      </p:pic>
      <p:sp>
        <p:nvSpPr>
          <p:cNvPr id="9" name="TextBox 8">
            <a:extLst>
              <a:ext uri="{FF2B5EF4-FFF2-40B4-BE49-F238E27FC236}">
                <a16:creationId xmlns:a16="http://schemas.microsoft.com/office/drawing/2014/main" id="{E9B7EF2E-BDEF-459B-8861-B10F855BE227}"/>
              </a:ext>
            </a:extLst>
          </p:cNvPr>
          <p:cNvSpPr txBox="1"/>
          <p:nvPr/>
        </p:nvSpPr>
        <p:spPr>
          <a:xfrm>
            <a:off x="37703" y="6381620"/>
            <a:ext cx="6058296" cy="461665"/>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effectLst/>
                <a:latin typeface="+mn-lt"/>
                <a:ea typeface="+mn-ea"/>
                <a:cs typeface="+mn-cs"/>
              </a:rPr>
              <a:t>NIH HEAL Initiative and Helping to End Addiction Long-term are service marks of the U.S. Department of Health and Human Services. </a:t>
            </a:r>
          </a:p>
        </p:txBody>
      </p:sp>
      <p:cxnSp>
        <p:nvCxnSpPr>
          <p:cNvPr id="5" name="Straight Connector 4">
            <a:extLst>
              <a:ext uri="{FF2B5EF4-FFF2-40B4-BE49-F238E27FC236}">
                <a16:creationId xmlns:a16="http://schemas.microsoft.com/office/drawing/2014/main" id="{9F5A69A7-2610-4F1E-83AE-C7E547C4ED95}"/>
              </a:ext>
            </a:extLst>
          </p:cNvPr>
          <p:cNvCxnSpPr>
            <a:cxnSpLocks/>
          </p:cNvCxnSpPr>
          <p:nvPr/>
        </p:nvCxnSpPr>
        <p:spPr>
          <a:xfrm>
            <a:off x="0" y="6317047"/>
            <a:ext cx="12192000" cy="2928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DA77025-D2ED-4D53-A0D4-511D90AE96BC}"/>
              </a:ext>
            </a:extLst>
          </p:cNvPr>
          <p:cNvSpPr txBox="1"/>
          <p:nvPr/>
        </p:nvSpPr>
        <p:spPr>
          <a:xfrm>
            <a:off x="7016240" y="6420253"/>
            <a:ext cx="5138057" cy="338554"/>
          </a:xfrm>
          <a:prstGeom prst="rect">
            <a:avLst/>
          </a:prstGeom>
          <a:noFill/>
        </p:spPr>
        <p:txBody>
          <a:bodyPr wrap="square" rtlCol="0">
            <a:spAutoFit/>
          </a:bodyPr>
          <a:lstStyle/>
          <a:p>
            <a:r>
              <a:rPr lang="en-US" sz="1600" b="1" dirty="0">
                <a:solidFill>
                  <a:schemeClr val="bg1"/>
                </a:solidFill>
              </a:rPr>
              <a:t>JUSTICE COMMUNITY OPIOID INNOVATION NETWORK</a:t>
            </a:r>
          </a:p>
        </p:txBody>
      </p:sp>
    </p:spTree>
    <p:extLst>
      <p:ext uri="{BB962C8B-B14F-4D97-AF65-F5344CB8AC3E}">
        <p14:creationId xmlns:p14="http://schemas.microsoft.com/office/powerpoint/2010/main" val="422762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left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86603-6EAB-4ACE-9728-9FDBE57EF889}"/>
              </a:ext>
            </a:extLst>
          </p:cNvPr>
          <p:cNvSpPr>
            <a:spLocks noGrp="1"/>
          </p:cNvSpPr>
          <p:nvPr>
            <p:ph type="ctrTitle"/>
          </p:nvPr>
        </p:nvSpPr>
        <p:spPr>
          <a:xfrm>
            <a:off x="177666" y="280992"/>
            <a:ext cx="5911119" cy="3404784"/>
          </a:xfrm>
        </p:spPr>
        <p:txBody>
          <a:bodyPr anchor="b"/>
          <a:lstStyle>
            <a:lvl1pPr algn="l">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A5749D9-2E5F-4E42-837A-248381DD268C}"/>
              </a:ext>
            </a:extLst>
          </p:cNvPr>
          <p:cNvSpPr>
            <a:spLocks noGrp="1"/>
          </p:cNvSpPr>
          <p:nvPr>
            <p:ph type="subTitle" idx="1"/>
          </p:nvPr>
        </p:nvSpPr>
        <p:spPr>
          <a:xfrm>
            <a:off x="177667" y="3760498"/>
            <a:ext cx="5911119" cy="257383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51A92733-98C3-419C-84AD-122FE5337A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1266" y="280992"/>
            <a:ext cx="6020591" cy="6020591"/>
          </a:xfrm>
          <a:prstGeom prst="rect">
            <a:avLst/>
          </a:prstGeom>
        </p:spPr>
      </p:pic>
      <p:pic>
        <p:nvPicPr>
          <p:cNvPr id="8" name="Picture 7">
            <a:extLst>
              <a:ext uri="{FF2B5EF4-FFF2-40B4-BE49-F238E27FC236}">
                <a16:creationId xmlns:a16="http://schemas.microsoft.com/office/drawing/2014/main" id="{85B12E44-0CA2-4495-AC91-2AAB9DB5822F}"/>
              </a:ext>
            </a:extLst>
          </p:cNvPr>
          <p:cNvPicPr>
            <a:picLocks/>
          </p:cNvPicPr>
          <p:nvPr/>
        </p:nvPicPr>
        <p:blipFill>
          <a:blip r:embed="rId3"/>
          <a:stretch>
            <a:fillRect/>
          </a:stretch>
        </p:blipFill>
        <p:spPr>
          <a:xfrm>
            <a:off x="177666" y="3715101"/>
            <a:ext cx="5943600" cy="27432"/>
          </a:xfrm>
          <a:prstGeom prst="rect">
            <a:avLst/>
          </a:prstGeom>
        </p:spPr>
      </p:pic>
      <p:pic>
        <p:nvPicPr>
          <p:cNvPr id="11" name="Picture 10">
            <a:extLst>
              <a:ext uri="{FF2B5EF4-FFF2-40B4-BE49-F238E27FC236}">
                <a16:creationId xmlns:a16="http://schemas.microsoft.com/office/drawing/2014/main" id="{A72DDA4E-6C14-4EF2-865D-CAA07B3795D2}"/>
              </a:ext>
            </a:extLst>
          </p:cNvPr>
          <p:cNvPicPr preferRelativeResize="0">
            <a:picLocks/>
          </p:cNvPicPr>
          <p:nvPr/>
        </p:nvPicPr>
        <p:blipFill>
          <a:blip r:embed="rId3"/>
          <a:stretch>
            <a:fillRect/>
          </a:stretch>
        </p:blipFill>
        <p:spPr>
          <a:xfrm flipV="1">
            <a:off x="0" y="6370261"/>
            <a:ext cx="12192001" cy="520313"/>
          </a:xfrm>
          <a:prstGeom prst="rect">
            <a:avLst/>
          </a:prstGeom>
        </p:spPr>
      </p:pic>
      <p:sp>
        <p:nvSpPr>
          <p:cNvPr id="9" name="TextBox 8">
            <a:extLst>
              <a:ext uri="{FF2B5EF4-FFF2-40B4-BE49-F238E27FC236}">
                <a16:creationId xmlns:a16="http://schemas.microsoft.com/office/drawing/2014/main" id="{E9B7EF2E-BDEF-459B-8861-B10F855BE227}"/>
              </a:ext>
            </a:extLst>
          </p:cNvPr>
          <p:cNvSpPr txBox="1"/>
          <p:nvPr/>
        </p:nvSpPr>
        <p:spPr>
          <a:xfrm>
            <a:off x="6121265" y="6381620"/>
            <a:ext cx="6020592" cy="461665"/>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bg1"/>
                </a:solidFill>
                <a:effectLst/>
                <a:latin typeface="+mn-lt"/>
                <a:ea typeface="+mn-ea"/>
                <a:cs typeface="+mn-cs"/>
              </a:rPr>
              <a:t>NIH HEAL Initiative and Helping to End Addiction Long-term are service marks of the U.S. Department of Health and Human Services. </a:t>
            </a:r>
          </a:p>
        </p:txBody>
      </p:sp>
      <p:cxnSp>
        <p:nvCxnSpPr>
          <p:cNvPr id="12" name="Straight Connector 11">
            <a:extLst>
              <a:ext uri="{FF2B5EF4-FFF2-40B4-BE49-F238E27FC236}">
                <a16:creationId xmlns:a16="http://schemas.microsoft.com/office/drawing/2014/main" id="{A84682E6-AF7C-4BEB-B010-0EA3F601A9A1}"/>
              </a:ext>
            </a:extLst>
          </p:cNvPr>
          <p:cNvCxnSpPr>
            <a:cxnSpLocks/>
          </p:cNvCxnSpPr>
          <p:nvPr/>
        </p:nvCxnSpPr>
        <p:spPr>
          <a:xfrm>
            <a:off x="0" y="6317047"/>
            <a:ext cx="12192000" cy="2928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8F20F3-28FB-4C88-90F2-72E50777336F}"/>
              </a:ext>
            </a:extLst>
          </p:cNvPr>
          <p:cNvSpPr txBox="1"/>
          <p:nvPr/>
        </p:nvSpPr>
        <p:spPr>
          <a:xfrm>
            <a:off x="177666" y="6407731"/>
            <a:ext cx="5138057" cy="338554"/>
          </a:xfrm>
          <a:prstGeom prst="rect">
            <a:avLst/>
          </a:prstGeom>
          <a:noFill/>
        </p:spPr>
        <p:txBody>
          <a:bodyPr wrap="square" rtlCol="0">
            <a:spAutoFit/>
          </a:bodyPr>
          <a:lstStyle/>
          <a:p>
            <a:r>
              <a:rPr lang="en-US" sz="1600" b="1" dirty="0">
                <a:solidFill>
                  <a:schemeClr val="bg1"/>
                </a:solidFill>
              </a:rPr>
              <a:t>JUSTICE COMMUNITY OPIOID INNOVATION NETWORK</a:t>
            </a:r>
          </a:p>
        </p:txBody>
      </p:sp>
    </p:spTree>
    <p:extLst>
      <p:ext uri="{BB962C8B-B14F-4D97-AF65-F5344CB8AC3E}">
        <p14:creationId xmlns:p14="http://schemas.microsoft.com/office/powerpoint/2010/main" val="3028132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_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B9CFFF-9DBC-48F5-AC8B-5A7CDCBDA1D9}"/>
              </a:ext>
            </a:extLst>
          </p:cNvPr>
          <p:cNvSpPr/>
          <p:nvPr/>
        </p:nvSpPr>
        <p:spPr>
          <a:xfrm>
            <a:off x="0" y="0"/>
            <a:ext cx="12192000" cy="4562475"/>
          </a:xfrm>
          <a:prstGeom prst="rect">
            <a:avLst/>
          </a:prstGeom>
          <a:solidFill>
            <a:schemeClr val="tx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DFDEE-18FE-49C0-97F6-35FE7999E1B7}"/>
              </a:ext>
            </a:extLst>
          </p:cNvPr>
          <p:cNvSpPr>
            <a:spLocks noGrp="1"/>
          </p:cNvSpPr>
          <p:nvPr>
            <p:ph type="title"/>
          </p:nvPr>
        </p:nvSpPr>
        <p:spPr>
          <a:xfrm>
            <a:off x="838200" y="1689626"/>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939735B-4AC3-4659-BF75-5A79219AD46B}"/>
              </a:ext>
            </a:extLst>
          </p:cNvPr>
          <p:cNvSpPr>
            <a:spLocks noGrp="1"/>
          </p:cNvSpPr>
          <p:nvPr>
            <p:ph type="body" idx="1"/>
          </p:nvPr>
        </p:nvSpPr>
        <p:spPr>
          <a:xfrm>
            <a:off x="838200" y="466070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2225301-5CC1-434E-80C3-6CAFEE42E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3E6E8-3001-4CE9-8A06-7AB27DC49CE8}"/>
              </a:ext>
            </a:extLst>
          </p:cNvPr>
          <p:cNvSpPr>
            <a:spLocks noGrp="1"/>
          </p:cNvSpPr>
          <p:nvPr>
            <p:ph type="sldNum" sz="quarter" idx="12"/>
          </p:nvPr>
        </p:nvSpPr>
        <p:spPr/>
        <p:txBody>
          <a:bodyPr/>
          <a:lstStyle/>
          <a:p>
            <a:fld id="{848BD0DA-1937-49DA-82D2-110145B30F38}" type="slidenum">
              <a:rPr lang="en-US" smtClean="0"/>
              <a:t>‹#›</a:t>
            </a:fld>
            <a:endParaRPr lang="en-US"/>
          </a:p>
        </p:txBody>
      </p:sp>
      <p:pic>
        <p:nvPicPr>
          <p:cNvPr id="7" name="Picture 6">
            <a:extLst>
              <a:ext uri="{FF2B5EF4-FFF2-40B4-BE49-F238E27FC236}">
                <a16:creationId xmlns:a16="http://schemas.microsoft.com/office/drawing/2014/main" id="{AB596D08-4EFF-4964-B2B1-61791E2BA38C}"/>
              </a:ext>
            </a:extLst>
          </p:cNvPr>
          <p:cNvPicPr>
            <a:picLocks/>
          </p:cNvPicPr>
          <p:nvPr/>
        </p:nvPicPr>
        <p:blipFill>
          <a:blip r:embed="rId2"/>
          <a:stretch>
            <a:fillRect/>
          </a:stretch>
        </p:blipFill>
        <p:spPr>
          <a:xfrm>
            <a:off x="0" y="4548536"/>
            <a:ext cx="12192000" cy="125064"/>
          </a:xfrm>
          <a:prstGeom prst="rect">
            <a:avLst/>
          </a:prstGeom>
        </p:spPr>
      </p:pic>
    </p:spTree>
    <p:extLst>
      <p:ext uri="{BB962C8B-B14F-4D97-AF65-F5344CB8AC3E}">
        <p14:creationId xmlns:p14="http://schemas.microsoft.com/office/powerpoint/2010/main" val="3648903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_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B9CFFF-9DBC-48F5-AC8B-5A7CDCBDA1D9}"/>
              </a:ext>
            </a:extLst>
          </p:cNvPr>
          <p:cNvSpPr/>
          <p:nvPr/>
        </p:nvSpPr>
        <p:spPr>
          <a:xfrm>
            <a:off x="0" y="0"/>
            <a:ext cx="12192000" cy="4562475"/>
          </a:xfrm>
          <a:prstGeom prst="rect">
            <a:avLst/>
          </a:prstGeom>
          <a:solidFill>
            <a:schemeClr val="accent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FDFDEE-18FE-49C0-97F6-35FE7999E1B7}"/>
              </a:ext>
            </a:extLst>
          </p:cNvPr>
          <p:cNvSpPr>
            <a:spLocks noGrp="1"/>
          </p:cNvSpPr>
          <p:nvPr>
            <p:ph type="title"/>
          </p:nvPr>
        </p:nvSpPr>
        <p:spPr>
          <a:xfrm>
            <a:off x="838200" y="1689626"/>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1939735B-4AC3-4659-BF75-5A79219AD46B}"/>
              </a:ext>
            </a:extLst>
          </p:cNvPr>
          <p:cNvSpPr>
            <a:spLocks noGrp="1"/>
          </p:cNvSpPr>
          <p:nvPr>
            <p:ph type="body" idx="1"/>
          </p:nvPr>
        </p:nvSpPr>
        <p:spPr>
          <a:xfrm>
            <a:off x="838200" y="4660702"/>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12225301-5CC1-434E-80C3-6CAFEE42E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3E6E8-3001-4CE9-8A06-7AB27DC49CE8}"/>
              </a:ext>
            </a:extLst>
          </p:cNvPr>
          <p:cNvSpPr>
            <a:spLocks noGrp="1"/>
          </p:cNvSpPr>
          <p:nvPr>
            <p:ph type="sldNum" sz="quarter" idx="12"/>
          </p:nvPr>
        </p:nvSpPr>
        <p:spPr/>
        <p:txBody>
          <a:bodyPr/>
          <a:lstStyle/>
          <a:p>
            <a:fld id="{848BD0DA-1937-49DA-82D2-110145B30F38}" type="slidenum">
              <a:rPr lang="en-US" smtClean="0"/>
              <a:t>‹#›</a:t>
            </a:fld>
            <a:endParaRPr lang="en-US"/>
          </a:p>
        </p:txBody>
      </p:sp>
      <p:pic>
        <p:nvPicPr>
          <p:cNvPr id="7" name="Picture 6">
            <a:extLst>
              <a:ext uri="{FF2B5EF4-FFF2-40B4-BE49-F238E27FC236}">
                <a16:creationId xmlns:a16="http://schemas.microsoft.com/office/drawing/2014/main" id="{AB596D08-4EFF-4964-B2B1-61791E2BA38C}"/>
              </a:ext>
            </a:extLst>
          </p:cNvPr>
          <p:cNvPicPr>
            <a:picLocks/>
          </p:cNvPicPr>
          <p:nvPr/>
        </p:nvPicPr>
        <p:blipFill>
          <a:blip r:embed="rId2"/>
          <a:stretch>
            <a:fillRect/>
          </a:stretch>
        </p:blipFill>
        <p:spPr>
          <a:xfrm>
            <a:off x="0" y="4548536"/>
            <a:ext cx="12192000" cy="125064"/>
          </a:xfrm>
          <a:prstGeom prst="rect">
            <a:avLst/>
          </a:prstGeom>
        </p:spPr>
      </p:pic>
    </p:spTree>
    <p:extLst>
      <p:ext uri="{BB962C8B-B14F-4D97-AF65-F5344CB8AC3E}">
        <p14:creationId xmlns:p14="http://schemas.microsoft.com/office/powerpoint/2010/main" val="1154548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B052BE-DE12-4468-95EC-4104F9814F4C}"/>
              </a:ext>
            </a:extLst>
          </p:cNvPr>
          <p:cNvSpPr>
            <a:spLocks noGrp="1"/>
          </p:cNvSpPr>
          <p:nvPr>
            <p:ph type="title"/>
          </p:nvPr>
        </p:nvSpPr>
        <p:spPr>
          <a:xfrm>
            <a:off x="163641" y="136525"/>
            <a:ext cx="11843479" cy="95775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B056535-E1AB-496A-88AA-C66B576EFB34}"/>
              </a:ext>
            </a:extLst>
          </p:cNvPr>
          <p:cNvSpPr>
            <a:spLocks noGrp="1"/>
          </p:cNvSpPr>
          <p:nvPr>
            <p:ph type="body" idx="1"/>
          </p:nvPr>
        </p:nvSpPr>
        <p:spPr>
          <a:xfrm>
            <a:off x="163641" y="1253330"/>
            <a:ext cx="11843478" cy="49975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90A07F6-159A-40F0-965C-766555F7B4EE}"/>
              </a:ext>
            </a:extLst>
          </p:cNvPr>
          <p:cNvSpPr>
            <a:spLocks noGrp="1"/>
          </p:cNvSpPr>
          <p:nvPr>
            <p:ph type="ftr" sz="quarter" idx="3"/>
          </p:nvPr>
        </p:nvSpPr>
        <p:spPr>
          <a:xfrm>
            <a:off x="163641" y="6410465"/>
            <a:ext cx="882145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42514E-67C8-4FFC-AF61-1B41EE0F27C3}"/>
              </a:ext>
            </a:extLst>
          </p:cNvPr>
          <p:cNvSpPr>
            <a:spLocks noGrp="1"/>
          </p:cNvSpPr>
          <p:nvPr>
            <p:ph type="sldNum" sz="quarter" idx="4"/>
          </p:nvPr>
        </p:nvSpPr>
        <p:spPr>
          <a:xfrm>
            <a:off x="9263919" y="641046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BD0DA-1937-49DA-82D2-110145B30F38}" type="slidenum">
              <a:rPr lang="en-US" smtClean="0"/>
              <a:t>‹#›</a:t>
            </a:fld>
            <a:endParaRPr lang="en-US"/>
          </a:p>
        </p:txBody>
      </p:sp>
    </p:spTree>
    <p:extLst>
      <p:ext uri="{BB962C8B-B14F-4D97-AF65-F5344CB8AC3E}">
        <p14:creationId xmlns:p14="http://schemas.microsoft.com/office/powerpoint/2010/main" val="192994077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75" r:id="rId3"/>
    <p:sldLayoutId id="2147483676" r:id="rId4"/>
    <p:sldLayoutId id="2147483693"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7" r:id="rId21"/>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png"/><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0.png"/><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3.png"/><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969D9-9A67-634B-A90B-4D76BCE80304}"/>
              </a:ext>
            </a:extLst>
          </p:cNvPr>
          <p:cNvSpPr>
            <a:spLocks noGrp="1"/>
          </p:cNvSpPr>
          <p:nvPr>
            <p:ph type="ctrTitle"/>
          </p:nvPr>
        </p:nvSpPr>
        <p:spPr/>
        <p:txBody>
          <a:bodyPr>
            <a:noAutofit/>
          </a:bodyPr>
          <a:lstStyle/>
          <a:p>
            <a:pPr algn="ctr"/>
            <a:r>
              <a:rPr lang="en-US" sz="4500" dirty="0"/>
              <a:t>JCOIN LEAP PARTICIPANTS</a:t>
            </a:r>
          </a:p>
        </p:txBody>
      </p:sp>
      <p:sp>
        <p:nvSpPr>
          <p:cNvPr id="3" name="Subtitle 2">
            <a:extLst>
              <a:ext uri="{FF2B5EF4-FFF2-40B4-BE49-F238E27FC236}">
                <a16:creationId xmlns:a16="http://schemas.microsoft.com/office/drawing/2014/main" id="{207F94C2-E9EC-8D48-B4B6-3A7AD3A16110}"/>
              </a:ext>
            </a:extLst>
          </p:cNvPr>
          <p:cNvSpPr>
            <a:spLocks noGrp="1"/>
          </p:cNvSpPr>
          <p:nvPr>
            <p:ph type="subTitle" idx="1"/>
          </p:nvPr>
        </p:nvSpPr>
        <p:spPr>
          <a:xfrm>
            <a:off x="6342606" y="3717652"/>
            <a:ext cx="5849394" cy="2624157"/>
          </a:xfrm>
        </p:spPr>
        <p:txBody>
          <a:bodyPr>
            <a:noAutofit/>
          </a:bodyPr>
          <a:lstStyle/>
          <a:p>
            <a:pPr algn="ctr">
              <a:spcBef>
                <a:spcPts val="0"/>
              </a:spcBef>
            </a:pPr>
            <a:r>
              <a:rPr lang="en-US" sz="2600" b="1" dirty="0">
                <a:solidFill>
                  <a:srgbClr val="3C3C3C"/>
                </a:solidFill>
              </a:rPr>
              <a:t>NIDA JCOIN Steering Committee Meeting</a:t>
            </a:r>
            <a:endParaRPr lang="en-US" sz="2600" dirty="0">
              <a:solidFill>
                <a:srgbClr val="3C3C3C"/>
              </a:solidFill>
            </a:endParaRPr>
          </a:p>
          <a:p>
            <a:pPr algn="ctr">
              <a:spcBef>
                <a:spcPts val="0"/>
              </a:spcBef>
            </a:pPr>
            <a:r>
              <a:rPr lang="en-US" sz="2600" dirty="0">
                <a:solidFill>
                  <a:srgbClr val="3C3C3C"/>
                </a:solidFill>
              </a:rPr>
              <a:t>April 12, 2023</a:t>
            </a:r>
          </a:p>
        </p:txBody>
      </p:sp>
      <p:pic>
        <p:nvPicPr>
          <p:cNvPr id="1026" name="Picture 2">
            <a:extLst>
              <a:ext uri="{FF2B5EF4-FFF2-40B4-BE49-F238E27FC236}">
                <a16:creationId xmlns:a16="http://schemas.microsoft.com/office/drawing/2014/main" id="{036485BA-BAC9-754F-BD7F-2A77446DC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000" y="516191"/>
            <a:ext cx="3656467" cy="146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756001"/>
      </p:ext>
    </p:extLst>
  </p:cSld>
  <p:clrMapOvr>
    <a:masterClrMapping/>
  </p:clrMapOvr>
  <mc:AlternateContent xmlns:mc="http://schemas.openxmlformats.org/markup-compatibility/2006">
    <mc:Choice xmlns:p14="http://schemas.microsoft.com/office/powerpoint/2010/main" Requires="p14">
      <p:transition spd="slow" p14:dur="2000" advTm="10965"/>
    </mc:Choice>
    <mc:Fallback>
      <p:transition spd="slow" advTm="1096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483B59-8D8C-2D32-2D46-F78135490581}"/>
              </a:ext>
            </a:extLst>
          </p:cNvPr>
          <p:cNvPicPr>
            <a:picLocks noChangeAspect="1"/>
          </p:cNvPicPr>
          <p:nvPr/>
        </p:nvPicPr>
        <p:blipFill rotWithShape="1">
          <a:blip r:embed="rId3"/>
          <a:srcRect l="10855" t="12456" r="64276" b="39649"/>
          <a:stretch/>
        </p:blipFill>
        <p:spPr>
          <a:xfrm>
            <a:off x="457199" y="372978"/>
            <a:ext cx="3942657" cy="4271211"/>
          </a:xfrm>
          <a:prstGeom prst="rect">
            <a:avLst/>
          </a:prstGeom>
        </p:spPr>
      </p:pic>
      <p:sp>
        <p:nvSpPr>
          <p:cNvPr id="8" name="TextBox 7">
            <a:extLst>
              <a:ext uri="{FF2B5EF4-FFF2-40B4-BE49-F238E27FC236}">
                <a16:creationId xmlns:a16="http://schemas.microsoft.com/office/drawing/2014/main" id="{3F1B07EF-0BDB-2BE9-F358-7ABCDD9D1460}"/>
              </a:ext>
            </a:extLst>
          </p:cNvPr>
          <p:cNvSpPr txBox="1"/>
          <p:nvPr/>
        </p:nvSpPr>
        <p:spPr>
          <a:xfrm>
            <a:off x="4960018" y="372978"/>
            <a:ext cx="6093994" cy="5262979"/>
          </a:xfrm>
          <a:prstGeom prst="rect">
            <a:avLst/>
          </a:prstGeom>
          <a:noFill/>
        </p:spPr>
        <p:txBody>
          <a:bodyPr wrap="square">
            <a:spAutoFit/>
          </a:bodyPr>
          <a:lstStyle/>
          <a:p>
            <a:r>
              <a:rPr lang="en-US" sz="2800" dirty="0"/>
              <a:t>After working as an editor, Misha</a:t>
            </a:r>
          </a:p>
          <a:p>
            <a:r>
              <a:rPr lang="en-US" sz="2800" dirty="0"/>
              <a:t>gravitated towards more hands-on</a:t>
            </a:r>
          </a:p>
          <a:p>
            <a:r>
              <a:rPr lang="en-US" sz="2800" dirty="0"/>
              <a:t>social justice initiatives. This led to his studies at Smith College’s SSW. He has since worked as a full-time clinical intern at a methadone clinic in Seattle with their sentenced King County Drug Court clients, and in September of 2021 he began at Franklin County’s Sheriff’s</a:t>
            </a:r>
          </a:p>
          <a:p>
            <a:r>
              <a:rPr lang="en-US" sz="2800" dirty="0"/>
              <a:t>office as a clinical intern providing</a:t>
            </a:r>
          </a:p>
          <a:p>
            <a:r>
              <a:rPr lang="en-US" sz="2800" dirty="0"/>
              <a:t>casework and psychotherapy for</a:t>
            </a:r>
          </a:p>
          <a:p>
            <a:r>
              <a:rPr lang="en-US" sz="2800" dirty="0"/>
              <a:t>inmates.</a:t>
            </a:r>
          </a:p>
        </p:txBody>
      </p:sp>
    </p:spTree>
    <p:extLst>
      <p:ext uri="{BB962C8B-B14F-4D97-AF65-F5344CB8AC3E}">
        <p14:creationId xmlns:p14="http://schemas.microsoft.com/office/powerpoint/2010/main" val="1353813618"/>
      </p:ext>
    </p:extLst>
  </p:cSld>
  <p:clrMapOvr>
    <a:masterClrMapping/>
  </p:clrMapOvr>
  <mc:AlternateContent xmlns:mc="http://schemas.openxmlformats.org/markup-compatibility/2006">
    <mc:Choice xmlns:p14="http://schemas.microsoft.com/office/powerpoint/2010/main" Requires="p14">
      <p:transition spd="slow" p14:dur="2000" advTm="18839"/>
    </mc:Choice>
    <mc:Fallback>
      <p:transition spd="slow" advTm="1883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EDC70EEF-1307-B1A2-7718-89EC334E3B98}"/>
              </a:ext>
            </a:extLst>
          </p:cNvPr>
          <p:cNvPicPr>
            <a:picLocks noChangeAspect="1"/>
          </p:cNvPicPr>
          <p:nvPr/>
        </p:nvPicPr>
        <p:blipFill rotWithShape="1">
          <a:blip r:embed="rId6"/>
          <a:srcRect l="44066" t="12561" r="27500" b="35149"/>
          <a:stretch/>
        </p:blipFill>
        <p:spPr>
          <a:xfrm>
            <a:off x="7396191" y="396241"/>
            <a:ext cx="4237009" cy="4608896"/>
          </a:xfrm>
          <a:prstGeom prst="rect">
            <a:avLst/>
          </a:prstGeom>
        </p:spPr>
      </p:pic>
      <p:sp>
        <p:nvSpPr>
          <p:cNvPr id="10" name="TextBox 9">
            <a:extLst>
              <a:ext uri="{FF2B5EF4-FFF2-40B4-BE49-F238E27FC236}">
                <a16:creationId xmlns:a16="http://schemas.microsoft.com/office/drawing/2014/main" id="{84C045AA-0A77-C876-6067-E699A55D2F09}"/>
              </a:ext>
            </a:extLst>
          </p:cNvPr>
          <p:cNvSpPr txBox="1"/>
          <p:nvPr/>
        </p:nvSpPr>
        <p:spPr>
          <a:xfrm>
            <a:off x="472239" y="583720"/>
            <a:ext cx="6093994" cy="5262979"/>
          </a:xfrm>
          <a:prstGeom prst="rect">
            <a:avLst/>
          </a:prstGeom>
          <a:noFill/>
        </p:spPr>
        <p:txBody>
          <a:bodyPr wrap="square">
            <a:spAutoFit/>
          </a:bodyPr>
          <a:lstStyle/>
          <a:p>
            <a:r>
              <a:rPr lang="en-US" sz="2800" dirty="0"/>
              <a:t>Bianca </a:t>
            </a:r>
            <a:r>
              <a:rPr lang="en-US" sz="2800" dirty="0" err="1"/>
              <a:t>Yulia</a:t>
            </a:r>
            <a:r>
              <a:rPr lang="en-US" sz="2800" dirty="0"/>
              <a:t> </a:t>
            </a:r>
            <a:r>
              <a:rPr lang="en-US" sz="2800" dirty="0" err="1"/>
              <a:t>Planas</a:t>
            </a:r>
            <a:r>
              <a:rPr lang="en-US" sz="2800" dirty="0"/>
              <a:t>-García is a third-</a:t>
            </a:r>
          </a:p>
          <a:p>
            <a:r>
              <a:rPr lang="en-US" sz="2800" dirty="0"/>
              <a:t>year Ph.D. student majoring in Clinical</a:t>
            </a:r>
          </a:p>
          <a:p>
            <a:r>
              <a:rPr lang="en-US" sz="2800" dirty="0"/>
              <a:t>Psychology at Albizu University, Her</a:t>
            </a:r>
          </a:p>
          <a:p>
            <a:r>
              <a:rPr lang="en-US" sz="2800" dirty="0"/>
              <a:t>goal is to provide groundbreaking</a:t>
            </a:r>
          </a:p>
          <a:p>
            <a:r>
              <a:rPr lang="en-US" sz="2800" dirty="0"/>
              <a:t>evidence through research and be part</a:t>
            </a:r>
          </a:p>
          <a:p>
            <a:r>
              <a:rPr lang="en-US" sz="2800" dirty="0"/>
              <a:t>of translational research efforts,</a:t>
            </a:r>
          </a:p>
          <a:p>
            <a:r>
              <a:rPr lang="en-US" sz="2800" dirty="0"/>
              <a:t>including public policies development.</a:t>
            </a:r>
          </a:p>
          <a:p>
            <a:r>
              <a:rPr lang="en-US" sz="2800" dirty="0"/>
              <a:t>Since 2021, she has been working as a</a:t>
            </a:r>
          </a:p>
          <a:p>
            <a:r>
              <a:rPr lang="en-US" sz="2800" dirty="0"/>
              <a:t>research assistant at the Graduate</a:t>
            </a:r>
          </a:p>
          <a:p>
            <a:r>
              <a:rPr lang="en-US" sz="2800" dirty="0"/>
              <a:t>School of Public Health at the</a:t>
            </a:r>
          </a:p>
          <a:p>
            <a:r>
              <a:rPr lang="en-US" sz="2800" dirty="0"/>
              <a:t>University of Puerto Rico Medical</a:t>
            </a:r>
          </a:p>
          <a:p>
            <a:r>
              <a:rPr lang="en-US" sz="2800" dirty="0"/>
              <a:t>Sciences Campus.</a:t>
            </a:r>
          </a:p>
        </p:txBody>
      </p:sp>
    </p:spTree>
    <p:extLst>
      <p:ext uri="{BB962C8B-B14F-4D97-AF65-F5344CB8AC3E}">
        <p14:creationId xmlns:p14="http://schemas.microsoft.com/office/powerpoint/2010/main" val="3500071051"/>
      </p:ext>
    </p:extLst>
  </p:cSld>
  <p:clrMapOvr>
    <a:masterClrMapping/>
  </p:clrMapOvr>
  <mc:AlternateContent xmlns:mc="http://schemas.openxmlformats.org/markup-compatibility/2006">
    <mc:Choice xmlns:p14="http://schemas.microsoft.com/office/powerpoint/2010/main" Requires="p14">
      <p:transition spd="slow" p14:dur="2000" advTm="13696"/>
    </mc:Choice>
    <mc:Fallback>
      <p:transition spd="slow" advTm="13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AF6A7D67-1F1D-67C9-5047-82725824E0F0}"/>
              </a:ext>
            </a:extLst>
          </p:cNvPr>
          <p:cNvPicPr>
            <a:picLocks noChangeAspect="1"/>
          </p:cNvPicPr>
          <p:nvPr/>
        </p:nvPicPr>
        <p:blipFill rotWithShape="1">
          <a:blip r:embed="rId6"/>
          <a:srcRect l="10855" t="15615" r="62105" b="35789"/>
          <a:stretch/>
        </p:blipFill>
        <p:spPr>
          <a:xfrm>
            <a:off x="445167" y="613609"/>
            <a:ext cx="3748899" cy="3789947"/>
          </a:xfrm>
          <a:prstGeom prst="rect">
            <a:avLst/>
          </a:prstGeom>
        </p:spPr>
      </p:pic>
      <p:sp>
        <p:nvSpPr>
          <p:cNvPr id="7" name="TextBox 6">
            <a:extLst>
              <a:ext uri="{FF2B5EF4-FFF2-40B4-BE49-F238E27FC236}">
                <a16:creationId xmlns:a16="http://schemas.microsoft.com/office/drawing/2014/main" id="{F8B9D40A-6A86-3F4C-44A7-86D54BAB18C3}"/>
              </a:ext>
            </a:extLst>
          </p:cNvPr>
          <p:cNvSpPr txBox="1"/>
          <p:nvPr/>
        </p:nvSpPr>
        <p:spPr>
          <a:xfrm>
            <a:off x="4817087" y="613609"/>
            <a:ext cx="6361698" cy="4832092"/>
          </a:xfrm>
          <a:prstGeom prst="rect">
            <a:avLst/>
          </a:prstGeom>
          <a:noFill/>
        </p:spPr>
        <p:txBody>
          <a:bodyPr wrap="square">
            <a:spAutoFit/>
          </a:bodyPr>
          <a:lstStyle/>
          <a:p>
            <a:r>
              <a:rPr lang="en-US" sz="2800" dirty="0"/>
              <a:t>Katherine (Katie) Pereira is a second-</a:t>
            </a:r>
          </a:p>
          <a:p>
            <a:r>
              <a:rPr lang="en-US" sz="2800" dirty="0"/>
              <a:t>year clinical psychology PhD student at</a:t>
            </a:r>
          </a:p>
          <a:p>
            <a:r>
              <a:rPr lang="en-US" sz="2800" dirty="0"/>
              <a:t>University of Wisconsin-Madison. She is</a:t>
            </a:r>
          </a:p>
          <a:p>
            <a:r>
              <a:rPr lang="en-US" sz="2800" dirty="0"/>
              <a:t>Native Hawaiian but grew up outside of Washington D.C. in Northern Virginia.</a:t>
            </a:r>
          </a:p>
          <a:p>
            <a:r>
              <a:rPr lang="en-US" sz="2800" dirty="0"/>
              <a:t>She received her received her master’s</a:t>
            </a:r>
          </a:p>
          <a:p>
            <a:r>
              <a:rPr lang="en-US" sz="2800" dirty="0"/>
              <a:t>degree in psychology at University of</a:t>
            </a:r>
          </a:p>
          <a:p>
            <a:r>
              <a:rPr lang="en-US" sz="2800" dirty="0"/>
              <a:t>Wisconsin-Madison. Through various</a:t>
            </a:r>
          </a:p>
          <a:p>
            <a:r>
              <a:rPr lang="en-US" sz="2800" dirty="0"/>
              <a:t>research projects and clinical work, she</a:t>
            </a:r>
          </a:p>
          <a:p>
            <a:r>
              <a:rPr lang="en-US" sz="2800" dirty="0"/>
              <a:t>has worked with people struggling</a:t>
            </a:r>
          </a:p>
          <a:p>
            <a:r>
              <a:rPr lang="en-US" sz="2800" dirty="0"/>
              <a:t>with a variety of mental health issues.</a:t>
            </a:r>
          </a:p>
        </p:txBody>
      </p:sp>
    </p:spTree>
    <p:extLst>
      <p:ext uri="{BB962C8B-B14F-4D97-AF65-F5344CB8AC3E}">
        <p14:creationId xmlns:p14="http://schemas.microsoft.com/office/powerpoint/2010/main" val="2541666082"/>
      </p:ext>
    </p:extLst>
  </p:cSld>
  <p:clrMapOvr>
    <a:masterClrMapping/>
  </p:clrMapOvr>
  <mc:AlternateContent xmlns:mc="http://schemas.openxmlformats.org/markup-compatibility/2006">
    <mc:Choice xmlns:p14="http://schemas.microsoft.com/office/powerpoint/2010/main" Requires="p14">
      <p:transition spd="slow" p14:dur="2000" advTm="16570"/>
    </mc:Choice>
    <mc:Fallback>
      <p:transition spd="slow" advTm="16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07DCEB99-F65C-F321-C01E-032EC221544E}"/>
              </a:ext>
            </a:extLst>
          </p:cNvPr>
          <p:cNvPicPr>
            <a:picLocks noChangeAspect="1"/>
          </p:cNvPicPr>
          <p:nvPr/>
        </p:nvPicPr>
        <p:blipFill rotWithShape="1">
          <a:blip r:embed="rId6"/>
          <a:srcRect l="45000" t="16666" r="28059" b="35614"/>
          <a:stretch/>
        </p:blipFill>
        <p:spPr>
          <a:xfrm>
            <a:off x="7271743" y="324853"/>
            <a:ext cx="4564657" cy="4547936"/>
          </a:xfrm>
          <a:prstGeom prst="rect">
            <a:avLst/>
          </a:prstGeom>
        </p:spPr>
      </p:pic>
      <p:sp>
        <p:nvSpPr>
          <p:cNvPr id="7" name="TextBox 6">
            <a:extLst>
              <a:ext uri="{FF2B5EF4-FFF2-40B4-BE49-F238E27FC236}">
                <a16:creationId xmlns:a16="http://schemas.microsoft.com/office/drawing/2014/main" id="{502C7BFF-514B-6075-6BC3-B9F509CD6B96}"/>
              </a:ext>
            </a:extLst>
          </p:cNvPr>
          <p:cNvSpPr txBox="1"/>
          <p:nvPr/>
        </p:nvSpPr>
        <p:spPr>
          <a:xfrm>
            <a:off x="700840" y="210541"/>
            <a:ext cx="6093994" cy="5693866"/>
          </a:xfrm>
          <a:prstGeom prst="rect">
            <a:avLst/>
          </a:prstGeom>
          <a:noFill/>
        </p:spPr>
        <p:txBody>
          <a:bodyPr wrap="square">
            <a:spAutoFit/>
          </a:bodyPr>
          <a:lstStyle/>
          <a:p>
            <a:r>
              <a:rPr lang="en-US" sz="2800" dirty="0"/>
              <a:t>In his various roles as a former Trainer,</a:t>
            </a:r>
          </a:p>
          <a:p>
            <a:r>
              <a:rPr lang="en-US" sz="2800" dirty="0"/>
              <a:t>Client Services Specialist, Veteran’s</a:t>
            </a:r>
          </a:p>
          <a:p>
            <a:r>
              <a:rPr lang="en-US" sz="2800" dirty="0"/>
              <a:t>Advocate, Case Manager and</a:t>
            </a:r>
          </a:p>
          <a:p>
            <a:r>
              <a:rPr lang="en-US" sz="2800" dirty="0"/>
              <a:t>Facilitator, Mancy brings with him, from both a professional and</a:t>
            </a:r>
          </a:p>
          <a:p>
            <a:r>
              <a:rPr lang="en-US" sz="2800" dirty="0"/>
              <a:t>personal level, an understanding of the</a:t>
            </a:r>
          </a:p>
          <a:p>
            <a:r>
              <a:rPr lang="en-US" sz="2800" dirty="0"/>
              <a:t>unique challenges many clients face on</a:t>
            </a:r>
          </a:p>
          <a:p>
            <a:r>
              <a:rPr lang="en-US" sz="2800" dirty="0"/>
              <a:t>a daily basis. He has incorporated his</a:t>
            </a:r>
          </a:p>
          <a:p>
            <a:r>
              <a:rPr lang="en-US" sz="2800" dirty="0"/>
              <a:t>educational training as a Credentialed</a:t>
            </a:r>
          </a:p>
          <a:p>
            <a:r>
              <a:rPr lang="en-US" sz="2800" dirty="0"/>
              <a:t>Substance Abuse Counselor along with his Credential in Family Development to assist program  participants to become more self-sufficient.</a:t>
            </a:r>
          </a:p>
        </p:txBody>
      </p:sp>
    </p:spTree>
    <p:extLst>
      <p:ext uri="{BB962C8B-B14F-4D97-AF65-F5344CB8AC3E}">
        <p14:creationId xmlns:p14="http://schemas.microsoft.com/office/powerpoint/2010/main" val="1850080588"/>
      </p:ext>
    </p:extLst>
  </p:cSld>
  <p:clrMapOvr>
    <a:masterClrMapping/>
  </p:clrMapOvr>
  <mc:AlternateContent xmlns:mc="http://schemas.openxmlformats.org/markup-compatibility/2006">
    <mc:Choice xmlns:p14="http://schemas.microsoft.com/office/powerpoint/2010/main" Requires="p14">
      <p:transition spd="slow" p14:dur="2000" advTm="18080"/>
    </mc:Choice>
    <mc:Fallback>
      <p:transition spd="slow" advTm="1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4F24C544-386B-B34A-E313-866B81CC7AD3}"/>
              </a:ext>
            </a:extLst>
          </p:cNvPr>
          <p:cNvPicPr>
            <a:picLocks noChangeAspect="1"/>
          </p:cNvPicPr>
          <p:nvPr/>
        </p:nvPicPr>
        <p:blipFill rotWithShape="1">
          <a:blip r:embed="rId6"/>
          <a:srcRect l="45197" t="13508" r="28158" b="43685"/>
          <a:stretch/>
        </p:blipFill>
        <p:spPr>
          <a:xfrm>
            <a:off x="8470231" y="397043"/>
            <a:ext cx="3248527" cy="2935705"/>
          </a:xfrm>
          <a:prstGeom prst="rect">
            <a:avLst/>
          </a:prstGeom>
        </p:spPr>
      </p:pic>
      <p:sp>
        <p:nvSpPr>
          <p:cNvPr id="7" name="TextBox 6">
            <a:extLst>
              <a:ext uri="{FF2B5EF4-FFF2-40B4-BE49-F238E27FC236}">
                <a16:creationId xmlns:a16="http://schemas.microsoft.com/office/drawing/2014/main" id="{A466B948-B3D9-007B-7239-C19C0284BDB8}"/>
              </a:ext>
            </a:extLst>
          </p:cNvPr>
          <p:cNvSpPr txBox="1"/>
          <p:nvPr/>
        </p:nvSpPr>
        <p:spPr>
          <a:xfrm>
            <a:off x="674773" y="397043"/>
            <a:ext cx="6093994" cy="5693866"/>
          </a:xfrm>
          <a:prstGeom prst="rect">
            <a:avLst/>
          </a:prstGeom>
          <a:noFill/>
        </p:spPr>
        <p:txBody>
          <a:bodyPr wrap="square">
            <a:spAutoFit/>
          </a:bodyPr>
          <a:lstStyle/>
          <a:p>
            <a:r>
              <a:rPr lang="en-US" sz="2800" dirty="0"/>
              <a:t>During Rachel Silva's initial decade of</a:t>
            </a:r>
          </a:p>
          <a:p>
            <a:r>
              <a:rPr lang="en-US" sz="2800" dirty="0"/>
              <a:t>work in medicine from residency</a:t>
            </a:r>
          </a:p>
          <a:p>
            <a:r>
              <a:rPr lang="en-US" sz="2800" dirty="0"/>
              <a:t>training to her current role as medical</a:t>
            </a:r>
          </a:p>
          <a:p>
            <a:r>
              <a:rPr lang="en-US" sz="2800" dirty="0"/>
              <a:t>director of the Hennepin County Jail,</a:t>
            </a:r>
          </a:p>
          <a:p>
            <a:r>
              <a:rPr lang="en-US" sz="2800" dirty="0"/>
              <a:t>the largest jail in the state on</a:t>
            </a:r>
          </a:p>
          <a:p>
            <a:r>
              <a:rPr lang="en-US" sz="2800" dirty="0"/>
              <a:t>Minnesota, she has worked clinically</a:t>
            </a:r>
          </a:p>
          <a:p>
            <a:r>
              <a:rPr lang="en-US" sz="2800" dirty="0"/>
              <a:t>with patients experiencing</a:t>
            </a:r>
          </a:p>
          <a:p>
            <a:r>
              <a:rPr lang="en-US" sz="2800" dirty="0"/>
              <a:t>incarceration. In this work, she has had</a:t>
            </a:r>
          </a:p>
          <a:p>
            <a:r>
              <a:rPr lang="en-US" sz="2800" dirty="0"/>
              <a:t>the opportunity to learn from patients</a:t>
            </a:r>
          </a:p>
          <a:p>
            <a:r>
              <a:rPr lang="en-US" sz="2800" dirty="0"/>
              <a:t>about the challenges incarcerated</a:t>
            </a:r>
          </a:p>
          <a:p>
            <a:r>
              <a:rPr lang="en-US" sz="2800" dirty="0"/>
              <a:t>patients face when seeking healthcare</a:t>
            </a:r>
          </a:p>
          <a:p>
            <a:r>
              <a:rPr lang="en-US" sz="2800" dirty="0"/>
              <a:t>inside jail and once they return to the</a:t>
            </a:r>
          </a:p>
          <a:p>
            <a:r>
              <a:rPr lang="en-US" sz="2800" dirty="0"/>
              <a:t>community. </a:t>
            </a:r>
          </a:p>
        </p:txBody>
      </p:sp>
    </p:spTree>
    <p:extLst>
      <p:ext uri="{BB962C8B-B14F-4D97-AF65-F5344CB8AC3E}">
        <p14:creationId xmlns:p14="http://schemas.microsoft.com/office/powerpoint/2010/main" val="607745253"/>
      </p:ext>
    </p:extLst>
  </p:cSld>
  <p:clrMapOvr>
    <a:masterClrMapping/>
  </p:clrMapOvr>
  <mc:AlternateContent xmlns:mc="http://schemas.openxmlformats.org/markup-compatibility/2006">
    <mc:Choice xmlns:p14="http://schemas.microsoft.com/office/powerpoint/2010/main" Requires="p14">
      <p:transition spd="slow" p14:dur="2000" advTm="12820"/>
    </mc:Choice>
    <mc:Fallback>
      <p:transition spd="slow" advTm="12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16CC66-5874-4832-83A8-60711347B9F8}"/>
              </a:ext>
            </a:extLst>
          </p:cNvPr>
          <p:cNvSpPr>
            <a:spLocks noGrp="1"/>
          </p:cNvSpPr>
          <p:nvPr>
            <p:ph type="ctrTitle"/>
          </p:nvPr>
        </p:nvSpPr>
        <p:spPr/>
        <p:txBody>
          <a:bodyPr/>
          <a:lstStyle/>
          <a:p>
            <a:r>
              <a:rPr lang="en-US" dirty="0"/>
              <a:t>2021-2022 LEAP INVESTIGATOR</a:t>
            </a:r>
            <a:br>
              <a:rPr lang="en-US" dirty="0"/>
            </a:br>
            <a:r>
              <a:rPr lang="en-US" dirty="0"/>
              <a:t> Participants</a:t>
            </a:r>
          </a:p>
        </p:txBody>
      </p:sp>
      <p:sp>
        <p:nvSpPr>
          <p:cNvPr id="5" name="Subtitle 4">
            <a:extLst>
              <a:ext uri="{FF2B5EF4-FFF2-40B4-BE49-F238E27FC236}">
                <a16:creationId xmlns:a16="http://schemas.microsoft.com/office/drawing/2014/main" id="{4A1E6296-D920-429B-8FB5-2DC1AA2C66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65425224"/>
      </p:ext>
    </p:extLst>
  </p:cSld>
  <p:clrMapOvr>
    <a:masterClrMapping/>
  </p:clrMapOvr>
  <mc:AlternateContent xmlns:mc="http://schemas.openxmlformats.org/markup-compatibility/2006">
    <mc:Choice xmlns:p14="http://schemas.microsoft.com/office/powerpoint/2010/main" Requires="p14">
      <p:transition spd="slow" p14:dur="2000" advTm="3463"/>
    </mc:Choice>
    <mc:Fallback>
      <p:transition spd="slow" advTm="346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0880B9D0-D277-3369-217F-E1483BC60E17}"/>
              </a:ext>
            </a:extLst>
          </p:cNvPr>
          <p:cNvPicPr>
            <a:picLocks noChangeAspect="1"/>
          </p:cNvPicPr>
          <p:nvPr/>
        </p:nvPicPr>
        <p:blipFill rotWithShape="1">
          <a:blip r:embed="rId6"/>
          <a:srcRect l="39079" t="27720" r="51052" b="50000"/>
          <a:stretch/>
        </p:blipFill>
        <p:spPr>
          <a:xfrm>
            <a:off x="493294" y="360946"/>
            <a:ext cx="3633538" cy="4614593"/>
          </a:xfrm>
          <a:prstGeom prst="rect">
            <a:avLst/>
          </a:prstGeom>
        </p:spPr>
      </p:pic>
      <p:sp>
        <p:nvSpPr>
          <p:cNvPr id="3" name="TextBox 2">
            <a:extLst>
              <a:ext uri="{FF2B5EF4-FFF2-40B4-BE49-F238E27FC236}">
                <a16:creationId xmlns:a16="http://schemas.microsoft.com/office/drawing/2014/main" id="{26DD876E-5AC1-E1A2-CA06-D6D216C27283}"/>
              </a:ext>
            </a:extLst>
          </p:cNvPr>
          <p:cNvSpPr txBox="1"/>
          <p:nvPr/>
        </p:nvSpPr>
        <p:spPr>
          <a:xfrm>
            <a:off x="4584032" y="505326"/>
            <a:ext cx="7218947" cy="4832092"/>
          </a:xfrm>
          <a:prstGeom prst="rect">
            <a:avLst/>
          </a:prstGeom>
          <a:noFill/>
        </p:spPr>
        <p:txBody>
          <a:bodyPr wrap="square" rtlCol="0">
            <a:spAutoFit/>
          </a:bodyPr>
          <a:lstStyle/>
          <a:p>
            <a:r>
              <a:rPr lang="en-US" sz="2800" dirty="0" err="1">
                <a:effectLst/>
                <a:latin typeface="Calibri" panose="020F0502020204030204" pitchFamily="34" charset="0"/>
                <a:ea typeface="Calibri" panose="020F0502020204030204" pitchFamily="34" charset="0"/>
                <a:cs typeface="Times New Roman" panose="02020603050405020304" pitchFamily="18" charset="0"/>
              </a:rPr>
              <a:t>Basia</a:t>
            </a:r>
            <a:r>
              <a:rPr lang="en-US" sz="2800" dirty="0">
                <a:effectLst/>
                <a:latin typeface="Calibri" panose="020F0502020204030204" pitchFamily="34" charset="0"/>
                <a:ea typeface="Calibri" panose="020F0502020204030204" pitchFamily="34" charset="0"/>
                <a:cs typeface="Times New Roman" panose="02020603050405020304" pitchFamily="18" charset="0"/>
              </a:rPr>
              <a:t> is an Assistant Professor in the School of Global Health Management and Informatics, with a Joint Secondary Appointment in the Department of Internal Medicine, at the University of Central Florida (UCF). She is also a licensed attorney in Florida. Her research explores substance use disorder treatment from health services and health policy perspectives. Much of her work focuses on improving access to medications for opioid use disorder, including in problem-solving courts. </a:t>
            </a:r>
            <a:endParaRPr lang="en-US" sz="2800" dirty="0"/>
          </a:p>
        </p:txBody>
      </p:sp>
    </p:spTree>
    <p:extLst>
      <p:ext uri="{BB962C8B-B14F-4D97-AF65-F5344CB8AC3E}">
        <p14:creationId xmlns:p14="http://schemas.microsoft.com/office/powerpoint/2010/main" val="2693478967"/>
      </p:ext>
    </p:extLst>
  </p:cSld>
  <p:clrMapOvr>
    <a:masterClrMapping/>
  </p:clrMapOvr>
  <mc:AlternateContent xmlns:mc="http://schemas.openxmlformats.org/markup-compatibility/2006">
    <mc:Choice xmlns:p14="http://schemas.microsoft.com/office/powerpoint/2010/main" Requires="p14">
      <p:transition spd="slow" p14:dur="2000" advTm="15741"/>
    </mc:Choice>
    <mc:Fallback>
      <p:transition spd="slow" advTm="1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5CAF9434-687A-E034-1A04-DAB5E5FCE18B}"/>
              </a:ext>
            </a:extLst>
          </p:cNvPr>
          <p:cNvPicPr>
            <a:picLocks noChangeAspect="1"/>
          </p:cNvPicPr>
          <p:nvPr/>
        </p:nvPicPr>
        <p:blipFill rotWithShape="1">
          <a:blip r:embed="rId6"/>
          <a:srcRect l="50921" t="14912" r="37533" b="59824"/>
          <a:stretch/>
        </p:blipFill>
        <p:spPr>
          <a:xfrm>
            <a:off x="8133341" y="360947"/>
            <a:ext cx="3703059" cy="4557616"/>
          </a:xfrm>
          <a:prstGeom prst="rect">
            <a:avLst/>
          </a:prstGeom>
        </p:spPr>
      </p:pic>
      <p:sp>
        <p:nvSpPr>
          <p:cNvPr id="3" name="TextBox 2">
            <a:extLst>
              <a:ext uri="{FF2B5EF4-FFF2-40B4-BE49-F238E27FC236}">
                <a16:creationId xmlns:a16="http://schemas.microsoft.com/office/drawing/2014/main" id="{A8EBFDAB-BA9E-A53E-8F14-341174CE9380}"/>
              </a:ext>
            </a:extLst>
          </p:cNvPr>
          <p:cNvSpPr txBox="1"/>
          <p:nvPr/>
        </p:nvSpPr>
        <p:spPr>
          <a:xfrm>
            <a:off x="697832" y="517358"/>
            <a:ext cx="6304547" cy="4832092"/>
          </a:xfrm>
          <a:prstGeom prst="rect">
            <a:avLst/>
          </a:prstGeom>
          <a:noFill/>
        </p:spPr>
        <p:txBody>
          <a:bodyPr wrap="square" rtlCol="0">
            <a:spAutoFit/>
          </a:bodyPr>
          <a:lstStyle/>
          <a:p>
            <a:r>
              <a:rPr lang="en-US" sz="2800" dirty="0"/>
              <a:t>Glorimar Caraballo-Correa, PhD is an Adjunct Professor and Evaluator at the Graduate School of Public Health at University of Puerto Rico. Her research work and interest are focused on health services access and utilization, transition of care from prison to community, and stigma towards vulnerable populations such as drug users and incarcerated persons. Expansion of MOUD is one of her main research interests. </a:t>
            </a:r>
          </a:p>
        </p:txBody>
      </p:sp>
    </p:spTree>
    <p:extLst>
      <p:ext uri="{BB962C8B-B14F-4D97-AF65-F5344CB8AC3E}">
        <p14:creationId xmlns:p14="http://schemas.microsoft.com/office/powerpoint/2010/main" val="1235106361"/>
      </p:ext>
    </p:extLst>
  </p:cSld>
  <p:clrMapOvr>
    <a:masterClrMapping/>
  </p:clrMapOvr>
  <mc:AlternateContent xmlns:mc="http://schemas.openxmlformats.org/markup-compatibility/2006">
    <mc:Choice xmlns:p14="http://schemas.microsoft.com/office/powerpoint/2010/main" Requires="p14">
      <p:transition spd="slow" p14:dur="2000" advTm="15745"/>
    </mc:Choice>
    <mc:Fallback>
      <p:transition spd="slow" advTm="15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C1E760-BA6F-C39E-43F8-227CA6F92FB3}"/>
              </a:ext>
            </a:extLst>
          </p:cNvPr>
          <p:cNvPicPr>
            <a:picLocks noChangeAspect="1"/>
          </p:cNvPicPr>
          <p:nvPr/>
        </p:nvPicPr>
        <p:blipFill rotWithShape="1">
          <a:blip r:embed="rId2"/>
          <a:srcRect l="39671" t="29649" r="51250" b="52456"/>
          <a:stretch/>
        </p:blipFill>
        <p:spPr>
          <a:xfrm>
            <a:off x="300789" y="240632"/>
            <a:ext cx="4150895" cy="4602084"/>
          </a:xfrm>
          <a:prstGeom prst="rect">
            <a:avLst/>
          </a:prstGeom>
        </p:spPr>
      </p:pic>
      <p:sp>
        <p:nvSpPr>
          <p:cNvPr id="2" name="TextBox 1">
            <a:extLst>
              <a:ext uri="{FF2B5EF4-FFF2-40B4-BE49-F238E27FC236}">
                <a16:creationId xmlns:a16="http://schemas.microsoft.com/office/drawing/2014/main" id="{9BBBD1B1-C6E7-1365-971A-B4FE211A15FB}"/>
              </a:ext>
            </a:extLst>
          </p:cNvPr>
          <p:cNvSpPr txBox="1"/>
          <p:nvPr/>
        </p:nvSpPr>
        <p:spPr>
          <a:xfrm>
            <a:off x="5161546" y="348916"/>
            <a:ext cx="6316579" cy="4832092"/>
          </a:xfrm>
          <a:prstGeom prst="rect">
            <a:avLst/>
          </a:prstGeom>
          <a:noFill/>
        </p:spPr>
        <p:txBody>
          <a:bodyPr wrap="square" rtlCol="0">
            <a:spAutoFit/>
          </a:bodyPr>
          <a:lstStyle/>
          <a:p>
            <a:r>
              <a:rPr lang="en-US" sz="2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Tess is an early career investigator and clinical psychologist at the Oregon Social Learning Center. Most recently, her research has concentrated on the misuse of prescription drugs, cannabis, and polysubstance use with a strong focus on emerging adults. She is interested in investigating how to improve access to evidence-based practices for youth and young adults with substance use and mental health problems.</a:t>
            </a:r>
            <a:endParaRPr lang="en-US" sz="2800" dirty="0"/>
          </a:p>
        </p:txBody>
      </p:sp>
    </p:spTree>
    <p:extLst>
      <p:ext uri="{BB962C8B-B14F-4D97-AF65-F5344CB8AC3E}">
        <p14:creationId xmlns:p14="http://schemas.microsoft.com/office/powerpoint/2010/main" val="1593642740"/>
      </p:ext>
    </p:extLst>
  </p:cSld>
  <p:clrMapOvr>
    <a:masterClrMapping/>
  </p:clrMapOvr>
  <mc:AlternateContent xmlns:mc="http://schemas.openxmlformats.org/markup-compatibility/2006">
    <mc:Choice xmlns:p14="http://schemas.microsoft.com/office/powerpoint/2010/main" Requires="p14">
      <p:transition spd="slow" p14:dur="2000" advTm="14343"/>
    </mc:Choice>
    <mc:Fallback>
      <p:transition spd="slow" advTm="1434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AD9A81-CD07-92FE-C71B-D0EAC28F946D}"/>
              </a:ext>
            </a:extLst>
          </p:cNvPr>
          <p:cNvPicPr>
            <a:picLocks noChangeAspect="1"/>
          </p:cNvPicPr>
          <p:nvPr/>
        </p:nvPicPr>
        <p:blipFill rotWithShape="1">
          <a:blip r:embed="rId3"/>
          <a:srcRect l="50000" t="30526" r="41678" b="52457"/>
          <a:stretch/>
        </p:blipFill>
        <p:spPr>
          <a:xfrm>
            <a:off x="7951471" y="264694"/>
            <a:ext cx="3995887" cy="4596064"/>
          </a:xfrm>
          <a:prstGeom prst="rect">
            <a:avLst/>
          </a:prstGeom>
        </p:spPr>
      </p:pic>
      <p:sp>
        <p:nvSpPr>
          <p:cNvPr id="2" name="TextBox 1">
            <a:extLst>
              <a:ext uri="{FF2B5EF4-FFF2-40B4-BE49-F238E27FC236}">
                <a16:creationId xmlns:a16="http://schemas.microsoft.com/office/drawing/2014/main" id="{481FFDAE-624E-74FA-EFE8-457E518761C9}"/>
              </a:ext>
            </a:extLst>
          </p:cNvPr>
          <p:cNvSpPr txBox="1"/>
          <p:nvPr/>
        </p:nvSpPr>
        <p:spPr>
          <a:xfrm>
            <a:off x="794084" y="661737"/>
            <a:ext cx="7255042" cy="3539430"/>
          </a:xfrm>
          <a:prstGeom prst="rect">
            <a:avLst/>
          </a:prstGeom>
          <a:noFill/>
        </p:spPr>
        <p:txBody>
          <a:bodyPr wrap="square" rtlCol="0">
            <a:spAutoFit/>
          </a:bodyPr>
          <a:lstStyle/>
          <a:p>
            <a:r>
              <a:rPr lang="en-US" sz="2800" b="0" i="0" dirty="0">
                <a:solidFill>
                  <a:srgbClr val="202124"/>
                </a:solidFill>
                <a:effectLst/>
                <a:latin typeface="Google Sans"/>
              </a:rPr>
              <a:t>Joshua Kirven is an </a:t>
            </a:r>
            <a:r>
              <a:rPr lang="en-US" sz="2800" b="0" i="0" dirty="0">
                <a:solidFill>
                  <a:srgbClr val="040C28"/>
                </a:solidFill>
                <a:effectLst/>
                <a:latin typeface="Google Sans"/>
              </a:rPr>
              <a:t>associate professor in the Department of Social Work at Winthrop University</a:t>
            </a:r>
            <a:r>
              <a:rPr lang="en-US" sz="2800" b="0" i="0" dirty="0">
                <a:solidFill>
                  <a:srgbClr val="202124"/>
                </a:solidFill>
                <a:effectLst/>
                <a:latin typeface="Google Sans"/>
              </a:rPr>
              <a:t>. He is a research-practitioner with twenty years of experience as an educator. Dr. </a:t>
            </a:r>
            <a:r>
              <a:rPr lang="en-US" sz="2800" b="0" i="0" dirty="0" err="1">
                <a:solidFill>
                  <a:srgbClr val="202124"/>
                </a:solidFill>
                <a:effectLst/>
                <a:latin typeface="Google Sans"/>
              </a:rPr>
              <a:t>Kirven's</a:t>
            </a:r>
            <a:r>
              <a:rPr lang="en-US" sz="2800" b="0" i="0" dirty="0">
                <a:solidFill>
                  <a:srgbClr val="202124"/>
                </a:solidFill>
                <a:effectLst/>
                <a:latin typeface="Google Sans"/>
              </a:rPr>
              <a:t> research areas are fatherhood, neighborhood leadership and safety, public health, youth development and social entrepreneurism.</a:t>
            </a:r>
            <a:endParaRPr lang="en-US" sz="2800" dirty="0"/>
          </a:p>
        </p:txBody>
      </p:sp>
    </p:spTree>
    <p:extLst>
      <p:ext uri="{BB962C8B-B14F-4D97-AF65-F5344CB8AC3E}">
        <p14:creationId xmlns:p14="http://schemas.microsoft.com/office/powerpoint/2010/main" val="1620423431"/>
      </p:ext>
    </p:extLst>
  </p:cSld>
  <p:clrMapOvr>
    <a:masterClrMapping/>
  </p:clrMapOvr>
  <mc:AlternateContent xmlns:mc="http://schemas.openxmlformats.org/markup-compatibility/2006">
    <mc:Choice xmlns:p14="http://schemas.microsoft.com/office/powerpoint/2010/main" Requires="p14">
      <p:transition spd="slow" p14:dur="2000" advTm="12958"/>
    </mc:Choice>
    <mc:Fallback>
      <p:transition spd="slow" advTm="1295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16CC66-5874-4832-83A8-60711347B9F8}"/>
              </a:ext>
            </a:extLst>
          </p:cNvPr>
          <p:cNvSpPr>
            <a:spLocks noGrp="1"/>
          </p:cNvSpPr>
          <p:nvPr>
            <p:ph type="ctrTitle"/>
          </p:nvPr>
        </p:nvSpPr>
        <p:spPr/>
        <p:txBody>
          <a:bodyPr/>
          <a:lstStyle/>
          <a:p>
            <a:r>
              <a:rPr lang="en-US" dirty="0"/>
              <a:t>2022-2023 LEAP SCHOLAR Participants</a:t>
            </a:r>
          </a:p>
        </p:txBody>
      </p:sp>
      <p:sp>
        <p:nvSpPr>
          <p:cNvPr id="5" name="Subtitle 4">
            <a:extLst>
              <a:ext uri="{FF2B5EF4-FFF2-40B4-BE49-F238E27FC236}">
                <a16:creationId xmlns:a16="http://schemas.microsoft.com/office/drawing/2014/main" id="{4A1E6296-D920-429B-8FB5-2DC1AA2C66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693336411"/>
      </p:ext>
    </p:extLst>
  </p:cSld>
  <p:clrMapOvr>
    <a:masterClrMapping/>
  </p:clrMapOvr>
  <mc:AlternateContent xmlns:mc="http://schemas.openxmlformats.org/markup-compatibility/2006">
    <mc:Choice xmlns:p14="http://schemas.microsoft.com/office/powerpoint/2010/main" Requires="p14">
      <p:transition spd="slow" p14:dur="2000" advTm="6127"/>
    </mc:Choice>
    <mc:Fallback>
      <p:transition spd="slow" advTm="612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97F3CB76-CB41-1EC3-42E1-FB81FECA20AC}"/>
              </a:ext>
            </a:extLst>
          </p:cNvPr>
          <p:cNvPicPr>
            <a:picLocks noChangeAspect="1"/>
          </p:cNvPicPr>
          <p:nvPr/>
        </p:nvPicPr>
        <p:blipFill rotWithShape="1">
          <a:blip r:embed="rId6"/>
          <a:srcRect l="50000" t="30000" r="40888" b="52807"/>
          <a:stretch/>
        </p:blipFill>
        <p:spPr>
          <a:xfrm>
            <a:off x="356937" y="216568"/>
            <a:ext cx="3721768" cy="3950180"/>
          </a:xfrm>
          <a:prstGeom prst="rect">
            <a:avLst/>
          </a:prstGeom>
        </p:spPr>
      </p:pic>
      <p:graphicFrame>
        <p:nvGraphicFramePr>
          <p:cNvPr id="5" name="Table 4">
            <a:extLst>
              <a:ext uri="{FF2B5EF4-FFF2-40B4-BE49-F238E27FC236}">
                <a16:creationId xmlns:a16="http://schemas.microsoft.com/office/drawing/2014/main" id="{2E79F9B9-BB79-81F8-A080-BE06D8410F39}"/>
              </a:ext>
            </a:extLst>
          </p:cNvPr>
          <p:cNvGraphicFramePr>
            <a:graphicFrameLocks noGrp="1"/>
          </p:cNvGraphicFramePr>
          <p:nvPr>
            <p:extLst>
              <p:ext uri="{D42A27DB-BD31-4B8C-83A1-F6EECF244321}">
                <p14:modId xmlns:p14="http://schemas.microsoft.com/office/powerpoint/2010/main" val="2992513690"/>
              </p:ext>
            </p:extLst>
          </p:nvPr>
        </p:nvGraphicFramePr>
        <p:xfrm>
          <a:off x="4547937" y="216568"/>
          <a:ext cx="7459913" cy="5775960"/>
        </p:xfrm>
        <a:graphic>
          <a:graphicData uri="http://schemas.openxmlformats.org/drawingml/2006/table">
            <a:tbl>
              <a:tblPr/>
              <a:tblGrid>
                <a:gridCol w="7459913">
                  <a:extLst>
                    <a:ext uri="{9D8B030D-6E8A-4147-A177-3AD203B41FA5}">
                      <a16:colId xmlns:a16="http://schemas.microsoft.com/office/drawing/2014/main" val="1951637613"/>
                    </a:ext>
                  </a:extLst>
                </a:gridCol>
              </a:tblGrid>
              <a:tr h="3924108">
                <a:tc>
                  <a:txBody>
                    <a:bodyPr/>
                    <a:lstStyle/>
                    <a:p>
                      <a:br>
                        <a:rPr lang="en-US" sz="900" dirty="0">
                          <a:solidFill>
                            <a:srgbClr val="000000"/>
                          </a:solidFill>
                          <a:effectLst/>
                          <a:latin typeface="Arial" panose="020B0604020202020204" pitchFamily="34" charset="0"/>
                        </a:rPr>
                      </a:br>
                      <a:r>
                        <a:rPr lang="en-US" sz="2800" dirty="0">
                          <a:solidFill>
                            <a:srgbClr val="000000"/>
                          </a:solidFill>
                          <a:effectLst/>
                          <a:latin typeface="Cambria" panose="02040503050406030204" pitchFamily="18" charset="0"/>
                          <a:ea typeface="Cambria" panose="02040503050406030204" pitchFamily="18" charset="0"/>
                        </a:rPr>
                        <a:t>Dr. Novisky received her Ph.D. in Sociology from Kent State University in 2016. Her research investigates the implications of carceral contact on health and well-being, conditions of confinement, and criminal justice policy. In addition to her research experience, Dr. Novisky has an extensive background in applied criminal justice. She has worked with the University of Cincinnati's Corrections Institute (UCCI) since 2009 as an evidence-based programming consultant and trainer and she managed a rape crisis center for several years prior to joining the UCCI.</a:t>
                      </a:r>
                    </a:p>
                  </a:txBody>
                  <a:tcPr anchor="ctr">
                    <a:lnL>
                      <a:noFill/>
                    </a:lnL>
                    <a:lnR>
                      <a:noFill/>
                    </a:lnR>
                    <a:lnT>
                      <a:noFill/>
                    </a:lnT>
                    <a:lnB>
                      <a:noFill/>
                    </a:lnB>
                    <a:noFill/>
                  </a:tcPr>
                </a:tc>
                <a:extLst>
                  <a:ext uri="{0D108BD9-81ED-4DB2-BD59-A6C34878D82A}">
                    <a16:rowId xmlns:a16="http://schemas.microsoft.com/office/drawing/2014/main" val="3855513910"/>
                  </a:ext>
                </a:extLst>
              </a:tr>
            </a:tbl>
          </a:graphicData>
        </a:graphic>
      </p:graphicFrame>
    </p:spTree>
    <p:extLst>
      <p:ext uri="{BB962C8B-B14F-4D97-AF65-F5344CB8AC3E}">
        <p14:creationId xmlns:p14="http://schemas.microsoft.com/office/powerpoint/2010/main" val="1544842952"/>
      </p:ext>
    </p:extLst>
  </p:cSld>
  <p:clrMapOvr>
    <a:masterClrMapping/>
  </p:clrMapOvr>
  <mc:AlternateContent xmlns:mc="http://schemas.openxmlformats.org/markup-compatibility/2006">
    <mc:Choice xmlns:p14="http://schemas.microsoft.com/office/powerpoint/2010/main" Requires="p14">
      <p:transition spd="slow" p14:dur="2000" advTm="19383"/>
    </mc:Choice>
    <mc:Fallback>
      <p:transition spd="slow" advTm="19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16CC66-5874-4832-83A8-60711347B9F8}"/>
              </a:ext>
            </a:extLst>
          </p:cNvPr>
          <p:cNvSpPr>
            <a:spLocks noGrp="1"/>
          </p:cNvSpPr>
          <p:nvPr>
            <p:ph type="ctrTitle"/>
          </p:nvPr>
        </p:nvSpPr>
        <p:spPr/>
        <p:txBody>
          <a:bodyPr/>
          <a:lstStyle/>
          <a:p>
            <a:r>
              <a:rPr lang="en-US" dirty="0"/>
              <a:t>2022-2023 LEAP INVESTIGATOR</a:t>
            </a:r>
            <a:br>
              <a:rPr lang="en-US" dirty="0"/>
            </a:br>
            <a:r>
              <a:rPr lang="en-US" dirty="0"/>
              <a:t> Participants</a:t>
            </a:r>
          </a:p>
        </p:txBody>
      </p:sp>
      <p:sp>
        <p:nvSpPr>
          <p:cNvPr id="5" name="Subtitle 4">
            <a:extLst>
              <a:ext uri="{FF2B5EF4-FFF2-40B4-BE49-F238E27FC236}">
                <a16:creationId xmlns:a16="http://schemas.microsoft.com/office/drawing/2014/main" id="{4A1E6296-D920-429B-8FB5-2DC1AA2C660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4874051"/>
      </p:ext>
    </p:extLst>
  </p:cSld>
  <p:clrMapOvr>
    <a:masterClrMapping/>
  </p:clrMapOvr>
  <mc:AlternateContent xmlns:mc="http://schemas.openxmlformats.org/markup-compatibility/2006">
    <mc:Choice xmlns:p14="http://schemas.microsoft.com/office/powerpoint/2010/main" Requires="p14">
      <p:transition spd="slow" p14:dur="2000" advTm="3507"/>
    </mc:Choice>
    <mc:Fallback>
      <p:transition spd="slow" advTm="3507"/>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9BF11746-3EA6-BEC3-AE87-94457A08F560}"/>
              </a:ext>
            </a:extLst>
          </p:cNvPr>
          <p:cNvPicPr>
            <a:picLocks noChangeAspect="1"/>
          </p:cNvPicPr>
          <p:nvPr/>
        </p:nvPicPr>
        <p:blipFill rotWithShape="1">
          <a:blip r:embed="rId6"/>
          <a:srcRect l="19836" t="24035" r="53519" b="27895"/>
          <a:stretch/>
        </p:blipFill>
        <p:spPr>
          <a:xfrm>
            <a:off x="312820" y="300789"/>
            <a:ext cx="4475747" cy="4542053"/>
          </a:xfrm>
          <a:prstGeom prst="rect">
            <a:avLst/>
          </a:prstGeom>
        </p:spPr>
      </p:pic>
      <p:sp>
        <p:nvSpPr>
          <p:cNvPr id="8" name="TextBox 7">
            <a:extLst>
              <a:ext uri="{FF2B5EF4-FFF2-40B4-BE49-F238E27FC236}">
                <a16:creationId xmlns:a16="http://schemas.microsoft.com/office/drawing/2014/main" id="{4B5C4634-CBCA-5EF3-4E2C-48AC51183D8C}"/>
              </a:ext>
            </a:extLst>
          </p:cNvPr>
          <p:cNvSpPr txBox="1"/>
          <p:nvPr/>
        </p:nvSpPr>
        <p:spPr>
          <a:xfrm>
            <a:off x="5785186" y="300789"/>
            <a:ext cx="6093994" cy="6124754"/>
          </a:xfrm>
          <a:prstGeom prst="rect">
            <a:avLst/>
          </a:prstGeom>
          <a:noFill/>
        </p:spPr>
        <p:txBody>
          <a:bodyPr wrap="square">
            <a:spAutoFit/>
          </a:bodyPr>
          <a:lstStyle/>
          <a:p>
            <a:r>
              <a:rPr lang="en-US" sz="2800" dirty="0"/>
              <a:t>Brandon served for 23 years as a police</a:t>
            </a:r>
          </a:p>
          <a:p>
            <a:r>
              <a:rPr lang="en-US" sz="2800" dirty="0"/>
              <a:t>officer. His work created a desire in him to improve police response to SUD. He partnered with researchers nationally to devise evidence-based</a:t>
            </a:r>
          </a:p>
          <a:p>
            <a:r>
              <a:rPr lang="en-US" sz="2800" dirty="0"/>
              <a:t>strategies centering on harm reduction</a:t>
            </a:r>
          </a:p>
          <a:p>
            <a:r>
              <a:rPr lang="en-US" sz="2800" dirty="0"/>
              <a:t>and the widespread, low-threshold</a:t>
            </a:r>
          </a:p>
          <a:p>
            <a:r>
              <a:rPr lang="en-US" sz="2800" dirty="0"/>
              <a:t>availability of MOUD. After PhD work on the role of the police in a democracy, Brandon was inspired to further pursue the science needed to address the overdose crisis: MOUD is effective at saving lives but remain greatly underutilized.</a:t>
            </a:r>
          </a:p>
        </p:txBody>
      </p:sp>
    </p:spTree>
    <p:extLst>
      <p:ext uri="{BB962C8B-B14F-4D97-AF65-F5344CB8AC3E}">
        <p14:creationId xmlns:p14="http://schemas.microsoft.com/office/powerpoint/2010/main" val="4019474059"/>
      </p:ext>
    </p:extLst>
  </p:cSld>
  <p:clrMapOvr>
    <a:masterClrMapping/>
  </p:clrMapOvr>
  <mc:AlternateContent xmlns:mc="http://schemas.openxmlformats.org/markup-compatibility/2006">
    <mc:Choice xmlns:p14="http://schemas.microsoft.com/office/powerpoint/2010/main" Requires="p14">
      <p:transition spd="slow" p14:dur="2000" advTm="20120"/>
    </mc:Choice>
    <mc:Fallback>
      <p:transition spd="slow" advTm="2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9BBBE43F-CC75-D708-0A90-49C0A2224225}"/>
              </a:ext>
            </a:extLst>
          </p:cNvPr>
          <p:cNvPicPr>
            <a:picLocks noChangeAspect="1"/>
          </p:cNvPicPr>
          <p:nvPr/>
        </p:nvPicPr>
        <p:blipFill rotWithShape="1">
          <a:blip r:embed="rId6"/>
          <a:srcRect l="53487" t="18480" r="18388" b="43332"/>
          <a:stretch/>
        </p:blipFill>
        <p:spPr>
          <a:xfrm>
            <a:off x="6515100" y="736600"/>
            <a:ext cx="5118100" cy="4112125"/>
          </a:xfrm>
          <a:prstGeom prst="rect">
            <a:avLst/>
          </a:prstGeom>
        </p:spPr>
      </p:pic>
      <p:sp>
        <p:nvSpPr>
          <p:cNvPr id="6" name="TextBox 5">
            <a:extLst>
              <a:ext uri="{FF2B5EF4-FFF2-40B4-BE49-F238E27FC236}">
                <a16:creationId xmlns:a16="http://schemas.microsoft.com/office/drawing/2014/main" id="{D303E49D-76C6-AFE9-F02A-A7D8E7BA1200}"/>
              </a:ext>
            </a:extLst>
          </p:cNvPr>
          <p:cNvSpPr txBox="1"/>
          <p:nvPr/>
        </p:nvSpPr>
        <p:spPr>
          <a:xfrm>
            <a:off x="419100" y="294106"/>
            <a:ext cx="6096000" cy="5693866"/>
          </a:xfrm>
          <a:prstGeom prst="rect">
            <a:avLst/>
          </a:prstGeom>
          <a:noFill/>
        </p:spPr>
        <p:txBody>
          <a:bodyPr wrap="square">
            <a:spAutoFit/>
          </a:bodyPr>
          <a:lstStyle/>
          <a:p>
            <a:r>
              <a:rPr lang="en-US" sz="2800" dirty="0"/>
              <a:t>Justin hopes to support patients with</a:t>
            </a:r>
          </a:p>
          <a:p>
            <a:r>
              <a:rPr lang="en-US" sz="2800" dirty="0"/>
              <a:t>opioid use disorder within the criminal</a:t>
            </a:r>
          </a:p>
          <a:p>
            <a:r>
              <a:rPr lang="en-US" sz="2800" dirty="0"/>
              <a:t>justice system through the intersection</a:t>
            </a:r>
          </a:p>
          <a:p>
            <a:r>
              <a:rPr lang="en-US" sz="2800" dirty="0"/>
              <a:t>of public health, management, and</a:t>
            </a:r>
          </a:p>
          <a:p>
            <a:r>
              <a:rPr lang="en-US" sz="2800" dirty="0"/>
              <a:t>research. With an MPH and MBA, his</a:t>
            </a:r>
          </a:p>
          <a:p>
            <a:r>
              <a:rPr lang="en-US" sz="2800" dirty="0"/>
              <a:t>education has created a foundation to</a:t>
            </a:r>
          </a:p>
          <a:p>
            <a:r>
              <a:rPr lang="en-US" sz="2800" dirty="0"/>
              <a:t>understand the complexities of</a:t>
            </a:r>
          </a:p>
          <a:p>
            <a:r>
              <a:rPr lang="en-US" sz="2800" dirty="0"/>
              <a:t>healthcare interventions, logistics,</a:t>
            </a:r>
          </a:p>
          <a:p>
            <a:r>
              <a:rPr lang="en-US" sz="2800" dirty="0"/>
              <a:t>and implementation challenges. He</a:t>
            </a:r>
          </a:p>
          <a:p>
            <a:r>
              <a:rPr lang="en-US" sz="2800" dirty="0"/>
              <a:t>seeks innovative solutions to prevent withdrawal and change the system of how we deliver care to those in jails and prisons. </a:t>
            </a:r>
          </a:p>
        </p:txBody>
      </p:sp>
    </p:spTree>
    <p:extLst>
      <p:ext uri="{BB962C8B-B14F-4D97-AF65-F5344CB8AC3E}">
        <p14:creationId xmlns:p14="http://schemas.microsoft.com/office/powerpoint/2010/main" val="2648880303"/>
      </p:ext>
    </p:extLst>
  </p:cSld>
  <p:clrMapOvr>
    <a:masterClrMapping/>
  </p:clrMapOvr>
  <mc:AlternateContent xmlns:mc="http://schemas.openxmlformats.org/markup-compatibility/2006">
    <mc:Choice xmlns:p14="http://schemas.microsoft.com/office/powerpoint/2010/main" Requires="p14">
      <p:transition spd="slow" p14:dur="2000" advTm="15016"/>
    </mc:Choice>
    <mc:Fallback>
      <p:transition spd="slow" advTm="15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E1AEC861-74DF-FC43-4A2D-E3AC0F83E320}"/>
              </a:ext>
            </a:extLst>
          </p:cNvPr>
          <p:cNvPicPr>
            <a:picLocks noChangeAspect="1"/>
          </p:cNvPicPr>
          <p:nvPr/>
        </p:nvPicPr>
        <p:blipFill rotWithShape="1">
          <a:blip r:embed="rId6"/>
          <a:srcRect l="19062" t="16852" r="55834" b="35555"/>
          <a:stretch/>
        </p:blipFill>
        <p:spPr>
          <a:xfrm>
            <a:off x="342900" y="342900"/>
            <a:ext cx="4051300" cy="4320266"/>
          </a:xfrm>
          <a:prstGeom prst="rect">
            <a:avLst/>
          </a:prstGeom>
        </p:spPr>
      </p:pic>
      <p:sp>
        <p:nvSpPr>
          <p:cNvPr id="6" name="TextBox 5">
            <a:extLst>
              <a:ext uri="{FF2B5EF4-FFF2-40B4-BE49-F238E27FC236}">
                <a16:creationId xmlns:a16="http://schemas.microsoft.com/office/drawing/2014/main" id="{4987E962-3213-B558-FE5A-D28276C93375}"/>
              </a:ext>
            </a:extLst>
          </p:cNvPr>
          <p:cNvSpPr txBox="1"/>
          <p:nvPr/>
        </p:nvSpPr>
        <p:spPr>
          <a:xfrm>
            <a:off x="5562600" y="342900"/>
            <a:ext cx="6096000" cy="6124754"/>
          </a:xfrm>
          <a:prstGeom prst="rect">
            <a:avLst/>
          </a:prstGeom>
          <a:noFill/>
        </p:spPr>
        <p:txBody>
          <a:bodyPr wrap="square">
            <a:spAutoFit/>
          </a:bodyPr>
          <a:lstStyle/>
          <a:p>
            <a:r>
              <a:rPr lang="en-US" sz="2800" dirty="0"/>
              <a:t>Katherine is an interdisciplinary, multi-</a:t>
            </a:r>
          </a:p>
          <a:p>
            <a:r>
              <a:rPr lang="en-US" sz="2800" dirty="0"/>
              <a:t>methods researcher with broad interests in how sociocultural, systemic inequities impact mental health.</a:t>
            </a:r>
          </a:p>
          <a:p>
            <a:r>
              <a:rPr lang="en-US" sz="2800" dirty="0"/>
              <a:t>Informed by her experience as a clinical psychologist and public health lens, topics have spanned incarceration, homelessness, substance use, and PTSD. She has worked in</a:t>
            </a:r>
          </a:p>
          <a:p>
            <a:r>
              <a:rPr lang="en-US" sz="2800" dirty="0"/>
              <a:t>multiple capacities across the</a:t>
            </a:r>
          </a:p>
          <a:p>
            <a:r>
              <a:rPr lang="en-US" sz="2800" dirty="0"/>
              <a:t>continuum of the criminal legal</a:t>
            </a:r>
          </a:p>
          <a:p>
            <a:r>
              <a:rPr lang="en-US" sz="2800" dirty="0"/>
              <a:t>system, including diversion programs,</a:t>
            </a:r>
          </a:p>
          <a:p>
            <a:r>
              <a:rPr lang="en-US" sz="2800" dirty="0"/>
              <a:t>specialty courts, jail, prison, reentry,</a:t>
            </a:r>
          </a:p>
          <a:p>
            <a:r>
              <a:rPr lang="en-US" sz="2800" dirty="0"/>
              <a:t>and community corrections.</a:t>
            </a:r>
          </a:p>
        </p:txBody>
      </p:sp>
    </p:spTree>
    <p:extLst>
      <p:ext uri="{BB962C8B-B14F-4D97-AF65-F5344CB8AC3E}">
        <p14:creationId xmlns:p14="http://schemas.microsoft.com/office/powerpoint/2010/main" val="936263835"/>
      </p:ext>
    </p:extLst>
  </p:cSld>
  <p:clrMapOvr>
    <a:masterClrMapping/>
  </p:clrMapOvr>
  <mc:AlternateContent xmlns:mc="http://schemas.openxmlformats.org/markup-compatibility/2006">
    <mc:Choice xmlns:p14="http://schemas.microsoft.com/office/powerpoint/2010/main" Requires="p14">
      <p:transition spd="slow" p14:dur="2000" advTm="22165"/>
    </mc:Choice>
    <mc:Fallback>
      <p:transition spd="slow" advTm="2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FC52C973-35EB-C154-DA06-40A538976D7D}"/>
              </a:ext>
            </a:extLst>
          </p:cNvPr>
          <p:cNvPicPr>
            <a:picLocks noChangeAspect="1"/>
          </p:cNvPicPr>
          <p:nvPr/>
        </p:nvPicPr>
        <p:blipFill rotWithShape="1">
          <a:blip r:embed="rId6"/>
          <a:srcRect l="19539" t="18070" r="53717" b="37719"/>
          <a:stretch/>
        </p:blipFill>
        <p:spPr>
          <a:xfrm>
            <a:off x="7851274" y="300789"/>
            <a:ext cx="3985126" cy="3705727"/>
          </a:xfrm>
          <a:prstGeom prst="rect">
            <a:avLst/>
          </a:prstGeom>
        </p:spPr>
      </p:pic>
      <p:sp>
        <p:nvSpPr>
          <p:cNvPr id="6" name="TextBox 5">
            <a:extLst>
              <a:ext uri="{FF2B5EF4-FFF2-40B4-BE49-F238E27FC236}">
                <a16:creationId xmlns:a16="http://schemas.microsoft.com/office/drawing/2014/main" id="{E210A27C-FE68-69F3-D028-F34D7A1A3245}"/>
              </a:ext>
            </a:extLst>
          </p:cNvPr>
          <p:cNvSpPr txBox="1"/>
          <p:nvPr/>
        </p:nvSpPr>
        <p:spPr>
          <a:xfrm>
            <a:off x="460208" y="300789"/>
            <a:ext cx="6093994" cy="5693866"/>
          </a:xfrm>
          <a:prstGeom prst="rect">
            <a:avLst/>
          </a:prstGeom>
          <a:noFill/>
        </p:spPr>
        <p:txBody>
          <a:bodyPr wrap="square">
            <a:spAutoFit/>
          </a:bodyPr>
          <a:lstStyle/>
          <a:p>
            <a:r>
              <a:rPr lang="en-US" sz="2800" dirty="0"/>
              <a:t>Minerva hopes to explore the</a:t>
            </a:r>
          </a:p>
          <a:p>
            <a:r>
              <a:rPr lang="en-US" sz="2800" dirty="0"/>
              <a:t>intersection of criminal justice</a:t>
            </a:r>
          </a:p>
          <a:p>
            <a:r>
              <a:rPr lang="en-US" sz="2800" dirty="0"/>
              <a:t>involvement and substance use</a:t>
            </a:r>
          </a:p>
          <a:p>
            <a:r>
              <a:rPr lang="en-US" sz="2800" dirty="0"/>
              <a:t>impacts family cohesion and</a:t>
            </a:r>
          </a:p>
          <a:p>
            <a:r>
              <a:rPr lang="en-US" sz="2800" dirty="0"/>
              <a:t>functioning. Her research centers on health equity and improved health outcomes. Most recently, she co-authored a manuscript on coping strategies for managing treatment among people of color living with HIV while simultaneously focusing on the</a:t>
            </a:r>
          </a:p>
          <a:p>
            <a:r>
              <a:rPr lang="en-US" sz="2800" dirty="0"/>
              <a:t>intersection of marijuana prohibition,</a:t>
            </a:r>
          </a:p>
          <a:p>
            <a:r>
              <a:rPr lang="en-US" sz="2800" dirty="0"/>
              <a:t>police encounters, and police violence.</a:t>
            </a:r>
          </a:p>
        </p:txBody>
      </p:sp>
    </p:spTree>
    <p:extLst>
      <p:ext uri="{BB962C8B-B14F-4D97-AF65-F5344CB8AC3E}">
        <p14:creationId xmlns:p14="http://schemas.microsoft.com/office/powerpoint/2010/main" val="1406800894"/>
      </p:ext>
    </p:extLst>
  </p:cSld>
  <p:clrMapOvr>
    <a:masterClrMapping/>
  </p:clrMapOvr>
  <mc:AlternateContent xmlns:mc="http://schemas.openxmlformats.org/markup-compatibility/2006">
    <mc:Choice xmlns:p14="http://schemas.microsoft.com/office/powerpoint/2010/main" Requires="p14">
      <p:transition spd="slow" p14:dur="2000" advTm="19247"/>
    </mc:Choice>
    <mc:Fallback>
      <p:transition spd="slow" advTm="19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0CEAD7BB-472E-132D-1A02-776BB8DDCCA4}"/>
              </a:ext>
            </a:extLst>
          </p:cNvPr>
          <p:cNvPicPr>
            <a:picLocks noChangeAspect="1"/>
          </p:cNvPicPr>
          <p:nvPr/>
        </p:nvPicPr>
        <p:blipFill rotWithShape="1">
          <a:blip r:embed="rId6"/>
          <a:srcRect l="54375" t="21578" r="19079" b="31053"/>
          <a:stretch/>
        </p:blipFill>
        <p:spPr>
          <a:xfrm>
            <a:off x="372979" y="300790"/>
            <a:ext cx="4207442" cy="4223084"/>
          </a:xfrm>
          <a:prstGeom prst="rect">
            <a:avLst/>
          </a:prstGeom>
        </p:spPr>
      </p:pic>
      <p:sp>
        <p:nvSpPr>
          <p:cNvPr id="6" name="TextBox 5">
            <a:extLst>
              <a:ext uri="{FF2B5EF4-FFF2-40B4-BE49-F238E27FC236}">
                <a16:creationId xmlns:a16="http://schemas.microsoft.com/office/drawing/2014/main" id="{8519853A-3DF2-26BD-2255-9B7420681760}"/>
              </a:ext>
            </a:extLst>
          </p:cNvPr>
          <p:cNvSpPr txBox="1"/>
          <p:nvPr/>
        </p:nvSpPr>
        <p:spPr>
          <a:xfrm>
            <a:off x="5441281" y="300790"/>
            <a:ext cx="6093994" cy="5693866"/>
          </a:xfrm>
          <a:prstGeom prst="rect">
            <a:avLst/>
          </a:prstGeom>
          <a:noFill/>
        </p:spPr>
        <p:txBody>
          <a:bodyPr wrap="square">
            <a:spAutoFit/>
          </a:bodyPr>
          <a:lstStyle/>
          <a:p>
            <a:r>
              <a:rPr lang="en-US" sz="2800" dirty="0" err="1"/>
              <a:t>Mollee's</a:t>
            </a:r>
            <a:r>
              <a:rPr lang="en-US" sz="2800" dirty="0"/>
              <a:t> research focuses on specialty</a:t>
            </a:r>
          </a:p>
          <a:p>
            <a:r>
              <a:rPr lang="en-US" sz="2800" dirty="0"/>
              <a:t>populations in prisons and corresponding treatment services. She</a:t>
            </a:r>
          </a:p>
          <a:p>
            <a:r>
              <a:rPr lang="en-US" sz="2800" dirty="0"/>
              <a:t>completed her Doctoral work with</a:t>
            </a:r>
          </a:p>
          <a:p>
            <a:r>
              <a:rPr lang="en-US" sz="2800" dirty="0"/>
              <a:t>the Arkansas DOC in the Research and Planning Division, where she trained in mixed methodologies, data management, and program evaluation. She led evaluation for the substance use treatment program. Throughout the evaluation, the need for education and implementation of evidence-based</a:t>
            </a:r>
          </a:p>
          <a:p>
            <a:r>
              <a:rPr lang="en-US" sz="2800" dirty="0"/>
              <a:t>practices became clear.</a:t>
            </a:r>
          </a:p>
        </p:txBody>
      </p:sp>
    </p:spTree>
    <p:extLst>
      <p:ext uri="{BB962C8B-B14F-4D97-AF65-F5344CB8AC3E}">
        <p14:creationId xmlns:p14="http://schemas.microsoft.com/office/powerpoint/2010/main" val="4073702920"/>
      </p:ext>
    </p:extLst>
  </p:cSld>
  <p:clrMapOvr>
    <a:masterClrMapping/>
  </p:clrMapOvr>
  <mc:AlternateContent xmlns:mc="http://schemas.openxmlformats.org/markup-compatibility/2006">
    <mc:Choice xmlns:p14="http://schemas.microsoft.com/office/powerpoint/2010/main" Requires="p14">
      <p:transition spd="slow" p14:dur="2000" advTm="13702"/>
    </mc:Choice>
    <mc:Fallback>
      <p:transition spd="slow" advTm="13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3362C7D1-E95B-66BC-14A8-9F22CE44B44E}"/>
              </a:ext>
            </a:extLst>
          </p:cNvPr>
          <p:cNvPicPr>
            <a:picLocks noChangeAspect="1"/>
          </p:cNvPicPr>
          <p:nvPr/>
        </p:nvPicPr>
        <p:blipFill rotWithShape="1">
          <a:blip r:embed="rId6"/>
          <a:srcRect l="19836" t="14386" r="53421" b="38947"/>
          <a:stretch/>
        </p:blipFill>
        <p:spPr>
          <a:xfrm>
            <a:off x="7700211" y="312820"/>
            <a:ext cx="4136189" cy="4059875"/>
          </a:xfrm>
          <a:prstGeom prst="rect">
            <a:avLst/>
          </a:prstGeom>
        </p:spPr>
      </p:pic>
      <p:sp>
        <p:nvSpPr>
          <p:cNvPr id="6" name="TextBox 5">
            <a:extLst>
              <a:ext uri="{FF2B5EF4-FFF2-40B4-BE49-F238E27FC236}">
                <a16:creationId xmlns:a16="http://schemas.microsoft.com/office/drawing/2014/main" id="{C66EAE68-251E-BE28-615D-0E5802DEAD9B}"/>
              </a:ext>
            </a:extLst>
          </p:cNvPr>
          <p:cNvSpPr txBox="1"/>
          <p:nvPr/>
        </p:nvSpPr>
        <p:spPr>
          <a:xfrm>
            <a:off x="857250" y="312820"/>
            <a:ext cx="6093994" cy="6124754"/>
          </a:xfrm>
          <a:prstGeom prst="rect">
            <a:avLst/>
          </a:prstGeom>
          <a:noFill/>
        </p:spPr>
        <p:txBody>
          <a:bodyPr wrap="square">
            <a:spAutoFit/>
          </a:bodyPr>
          <a:lstStyle/>
          <a:p>
            <a:r>
              <a:rPr lang="en-US" sz="2800" dirty="0"/>
              <a:t>Morgan Farnworth is a PhD student in</a:t>
            </a:r>
          </a:p>
          <a:p>
            <a:r>
              <a:rPr lang="en-US" sz="2800" dirty="0"/>
              <a:t>public administration specializing in</a:t>
            </a:r>
          </a:p>
          <a:p>
            <a:r>
              <a:rPr lang="en-US" sz="2800" dirty="0"/>
              <a:t>urban health and public policy. Her</a:t>
            </a:r>
          </a:p>
          <a:p>
            <a:r>
              <a:rPr lang="en-US" sz="2800" dirty="0"/>
              <a:t>doctoral training shaped her research agenda, focused on understanding government as a determinant of health. Her research applies an</a:t>
            </a:r>
          </a:p>
          <a:p>
            <a:r>
              <a:rPr lang="en-US" sz="2800" dirty="0"/>
              <a:t>interdisciplinary lens to understand</a:t>
            </a:r>
          </a:p>
          <a:p>
            <a:r>
              <a:rPr lang="en-US" sz="2800" dirty="0"/>
              <a:t>facets of the overdose crisis,</a:t>
            </a:r>
          </a:p>
          <a:p>
            <a:r>
              <a:rPr lang="en-US" sz="2800" dirty="0"/>
              <a:t>including its relationship to local</a:t>
            </a:r>
          </a:p>
          <a:p>
            <a:r>
              <a:rPr lang="en-US" sz="2800" dirty="0"/>
              <a:t>health indicators, state policy</a:t>
            </a:r>
          </a:p>
          <a:p>
            <a:r>
              <a:rPr lang="en-US" sz="2800" dirty="0"/>
              <a:t>responses, and the potential of</a:t>
            </a:r>
          </a:p>
          <a:p>
            <a:r>
              <a:rPr lang="en-US" sz="2800" dirty="0"/>
              <a:t>collaboration between courts and</a:t>
            </a:r>
          </a:p>
          <a:p>
            <a:r>
              <a:rPr lang="en-US" sz="2800" dirty="0"/>
              <a:t>treatment sector. </a:t>
            </a:r>
          </a:p>
        </p:txBody>
      </p:sp>
    </p:spTree>
    <p:extLst>
      <p:ext uri="{BB962C8B-B14F-4D97-AF65-F5344CB8AC3E}">
        <p14:creationId xmlns:p14="http://schemas.microsoft.com/office/powerpoint/2010/main" val="3107928881"/>
      </p:ext>
    </p:extLst>
  </p:cSld>
  <p:clrMapOvr>
    <a:masterClrMapping/>
  </p:clrMapOvr>
  <mc:AlternateContent xmlns:mc="http://schemas.openxmlformats.org/markup-compatibility/2006">
    <mc:Choice xmlns:p14="http://schemas.microsoft.com/office/powerpoint/2010/main" Requires="p14">
      <p:transition spd="slow" p14:dur="2000" advTm="19783"/>
    </mc:Choice>
    <mc:Fallback>
      <p:transition spd="slow" advTm="1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A27FE497-B915-A357-743A-9DE4CB1CF695}"/>
              </a:ext>
            </a:extLst>
          </p:cNvPr>
          <p:cNvPicPr>
            <a:picLocks noChangeAspect="1"/>
          </p:cNvPicPr>
          <p:nvPr/>
        </p:nvPicPr>
        <p:blipFill rotWithShape="1">
          <a:blip r:embed="rId6"/>
          <a:srcRect l="53586" t="21579" r="18980" b="30527"/>
          <a:stretch/>
        </p:blipFill>
        <p:spPr>
          <a:xfrm>
            <a:off x="445167" y="288758"/>
            <a:ext cx="4259179" cy="4182574"/>
          </a:xfrm>
          <a:prstGeom prst="rect">
            <a:avLst/>
          </a:prstGeom>
        </p:spPr>
      </p:pic>
      <p:sp>
        <p:nvSpPr>
          <p:cNvPr id="6" name="TextBox 5">
            <a:extLst>
              <a:ext uri="{FF2B5EF4-FFF2-40B4-BE49-F238E27FC236}">
                <a16:creationId xmlns:a16="http://schemas.microsoft.com/office/drawing/2014/main" id="{A0508E3E-3D40-B86D-E32F-E3E1A326BE34}"/>
              </a:ext>
            </a:extLst>
          </p:cNvPr>
          <p:cNvSpPr txBox="1"/>
          <p:nvPr/>
        </p:nvSpPr>
        <p:spPr>
          <a:xfrm>
            <a:off x="5539206" y="288758"/>
            <a:ext cx="6093994" cy="5693866"/>
          </a:xfrm>
          <a:prstGeom prst="rect">
            <a:avLst/>
          </a:prstGeom>
          <a:noFill/>
        </p:spPr>
        <p:txBody>
          <a:bodyPr wrap="square">
            <a:spAutoFit/>
          </a:bodyPr>
          <a:lstStyle/>
          <a:p>
            <a:r>
              <a:rPr lang="en-US" sz="2800" dirty="0"/>
              <a:t>During his Ph.D. program, Odell worked as a research associate to address the homelessness of 3000 participants who frequent psychiatric centers, hospitals, and jails. Additionally, he served as lead investigator for a study aimed at</a:t>
            </a:r>
          </a:p>
          <a:p>
            <a:r>
              <a:rPr lang="en-US" sz="2800" dirty="0"/>
              <a:t>understanding how Fair Chance Hiring</a:t>
            </a:r>
          </a:p>
          <a:p>
            <a:r>
              <a:rPr lang="en-US" sz="2800" dirty="0"/>
              <a:t>(FCH) practices impact the lives of</a:t>
            </a:r>
          </a:p>
          <a:p>
            <a:r>
              <a:rPr lang="en-US" sz="2800" dirty="0"/>
              <a:t>those who have experienced substance use, crime, incarceration, reentry, and employment in succession. </a:t>
            </a:r>
          </a:p>
        </p:txBody>
      </p:sp>
    </p:spTree>
    <p:extLst>
      <p:ext uri="{BB962C8B-B14F-4D97-AF65-F5344CB8AC3E}">
        <p14:creationId xmlns:p14="http://schemas.microsoft.com/office/powerpoint/2010/main" val="4189190182"/>
      </p:ext>
    </p:extLst>
  </p:cSld>
  <p:clrMapOvr>
    <a:masterClrMapping/>
  </p:clrMapOvr>
  <mc:AlternateContent xmlns:mc="http://schemas.openxmlformats.org/markup-compatibility/2006">
    <mc:Choice xmlns:p14="http://schemas.microsoft.com/office/powerpoint/2010/main" Requires="p14">
      <p:transition spd="slow" p14:dur="2000" advTm="16563"/>
    </mc:Choice>
    <mc:Fallback>
      <p:transition spd="slow" advTm="16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13FB50FF-937F-05F7-CAB5-D08B2CBEA9D6}"/>
              </a:ext>
            </a:extLst>
          </p:cNvPr>
          <p:cNvPicPr>
            <a:picLocks noChangeAspect="1"/>
          </p:cNvPicPr>
          <p:nvPr/>
        </p:nvPicPr>
        <p:blipFill rotWithShape="1">
          <a:blip r:embed="rId6"/>
          <a:srcRect l="19737" t="15263" r="55099" b="37544"/>
          <a:stretch/>
        </p:blipFill>
        <p:spPr>
          <a:xfrm>
            <a:off x="7519737" y="324852"/>
            <a:ext cx="4113463" cy="4339303"/>
          </a:xfrm>
          <a:prstGeom prst="rect">
            <a:avLst/>
          </a:prstGeom>
        </p:spPr>
      </p:pic>
      <p:sp>
        <p:nvSpPr>
          <p:cNvPr id="6" name="TextBox 5">
            <a:extLst>
              <a:ext uri="{FF2B5EF4-FFF2-40B4-BE49-F238E27FC236}">
                <a16:creationId xmlns:a16="http://schemas.microsoft.com/office/drawing/2014/main" id="{1CFC4E4F-29CE-FA84-CA52-9244A486ECCC}"/>
              </a:ext>
            </a:extLst>
          </p:cNvPr>
          <p:cNvSpPr txBox="1"/>
          <p:nvPr/>
        </p:nvSpPr>
        <p:spPr>
          <a:xfrm>
            <a:off x="859589" y="174446"/>
            <a:ext cx="5823285" cy="6124754"/>
          </a:xfrm>
          <a:prstGeom prst="rect">
            <a:avLst/>
          </a:prstGeom>
          <a:noFill/>
        </p:spPr>
        <p:txBody>
          <a:bodyPr wrap="square">
            <a:spAutoFit/>
          </a:bodyPr>
          <a:lstStyle/>
          <a:p>
            <a:r>
              <a:rPr lang="en-US" sz="2800" dirty="0"/>
              <a:t>Stephanie is interested in describing the health and quality of life of older</a:t>
            </a:r>
          </a:p>
          <a:p>
            <a:r>
              <a:rPr lang="en-US" sz="2800" dirty="0"/>
              <a:t>adults who are incarcerated. Her</a:t>
            </a:r>
          </a:p>
          <a:p>
            <a:r>
              <a:rPr lang="en-US" sz="2800" dirty="0"/>
              <a:t>studies contributed to reporting</a:t>
            </a:r>
          </a:p>
          <a:p>
            <a:r>
              <a:rPr lang="en-US" sz="2800" dirty="0"/>
              <a:t>significant cohort effects regarding</a:t>
            </a:r>
          </a:p>
          <a:p>
            <a:r>
              <a:rPr lang="en-US" sz="2800" dirty="0"/>
              <a:t>health among older men, distinct risks of post-traumatic stress across varying forms of interpersonal victimization among older women, and health- related consequences of trust among older men. She is interested in examining approaches to care for older persons with life-limiting illness who are incarcerated. </a:t>
            </a:r>
            <a:endParaRPr lang="en-US" dirty="0"/>
          </a:p>
        </p:txBody>
      </p:sp>
    </p:spTree>
    <p:extLst>
      <p:ext uri="{BB962C8B-B14F-4D97-AF65-F5344CB8AC3E}">
        <p14:creationId xmlns:p14="http://schemas.microsoft.com/office/powerpoint/2010/main" val="805193397"/>
      </p:ext>
    </p:extLst>
  </p:cSld>
  <p:clrMapOvr>
    <a:masterClrMapping/>
  </p:clrMapOvr>
  <mc:AlternateContent xmlns:mc="http://schemas.openxmlformats.org/markup-compatibility/2006">
    <mc:Choice xmlns:p14="http://schemas.microsoft.com/office/powerpoint/2010/main" Requires="p14">
      <p:transition spd="slow" p14:dur="2000" advTm="20323"/>
    </mc:Choice>
    <mc:Fallback>
      <p:transition spd="slow" advTm="20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3576515A-4ACE-CF66-8768-194308996134}"/>
              </a:ext>
            </a:extLst>
          </p:cNvPr>
          <p:cNvPicPr>
            <a:picLocks noChangeAspect="1"/>
          </p:cNvPicPr>
          <p:nvPr/>
        </p:nvPicPr>
        <p:blipFill rotWithShape="1">
          <a:blip r:embed="rId6"/>
          <a:srcRect l="10856" t="13159" r="62500" b="38771"/>
          <a:stretch/>
        </p:blipFill>
        <p:spPr>
          <a:xfrm>
            <a:off x="697831" y="553452"/>
            <a:ext cx="4125865" cy="4186990"/>
          </a:xfrm>
          <a:prstGeom prst="rect">
            <a:avLst/>
          </a:prstGeom>
        </p:spPr>
      </p:pic>
      <p:sp>
        <p:nvSpPr>
          <p:cNvPr id="7" name="TextBox 6">
            <a:extLst>
              <a:ext uri="{FF2B5EF4-FFF2-40B4-BE49-F238E27FC236}">
                <a16:creationId xmlns:a16="http://schemas.microsoft.com/office/drawing/2014/main" id="{FAADA26F-9AAE-DD01-7E25-70EEC06F3AD9}"/>
              </a:ext>
            </a:extLst>
          </p:cNvPr>
          <p:cNvSpPr txBox="1"/>
          <p:nvPr/>
        </p:nvSpPr>
        <p:spPr>
          <a:xfrm>
            <a:off x="5400175" y="553452"/>
            <a:ext cx="6093994" cy="5262979"/>
          </a:xfrm>
          <a:prstGeom prst="rect">
            <a:avLst/>
          </a:prstGeom>
          <a:noFill/>
        </p:spPr>
        <p:txBody>
          <a:bodyPr wrap="square">
            <a:spAutoFit/>
          </a:bodyPr>
          <a:lstStyle/>
          <a:p>
            <a:r>
              <a:rPr lang="en-US" sz="2800" dirty="0"/>
              <a:t>Ikenna Achebe is a Program Associate</a:t>
            </a:r>
          </a:p>
          <a:p>
            <a:r>
              <a:rPr lang="en-US" sz="2800" dirty="0"/>
              <a:t>at the Center for Behavioral and Youth</a:t>
            </a:r>
          </a:p>
          <a:p>
            <a:r>
              <a:rPr lang="en-US" sz="2800" dirty="0"/>
              <a:t>Justice at the Division of Child and</a:t>
            </a:r>
          </a:p>
          <a:p>
            <a:r>
              <a:rPr lang="en-US" sz="2800" dirty="0"/>
              <a:t>Adolescent Psychiatry at Columbia</a:t>
            </a:r>
          </a:p>
          <a:p>
            <a:r>
              <a:rPr lang="en-US" sz="2800" dirty="0"/>
              <a:t>University and an Adjunct Assistant</a:t>
            </a:r>
          </a:p>
          <a:p>
            <a:r>
              <a:rPr lang="en-US" sz="2800" dirty="0"/>
              <a:t>Professor for the Freedom Prep</a:t>
            </a:r>
          </a:p>
          <a:p>
            <a:r>
              <a:rPr lang="en-US" sz="2800" dirty="0"/>
              <a:t>Program at the City University of New</a:t>
            </a:r>
          </a:p>
          <a:p>
            <a:r>
              <a:rPr lang="en-US" sz="2800" dirty="0"/>
              <a:t>York (CUNY), a program that offers</a:t>
            </a:r>
          </a:p>
          <a:p>
            <a:r>
              <a:rPr lang="en-US" sz="2800" dirty="0"/>
              <a:t>justice-involved young people the</a:t>
            </a:r>
          </a:p>
          <a:p>
            <a:r>
              <a:rPr lang="en-US" sz="2800" dirty="0"/>
              <a:t>opportunity to take introductory</a:t>
            </a:r>
          </a:p>
          <a:p>
            <a:r>
              <a:rPr lang="en-US" sz="2800" dirty="0"/>
              <a:t>college courses and supports transition</a:t>
            </a:r>
          </a:p>
          <a:p>
            <a:r>
              <a:rPr lang="en-US" sz="2800" dirty="0"/>
              <a:t>to college degree programs.</a:t>
            </a:r>
          </a:p>
        </p:txBody>
      </p:sp>
    </p:spTree>
    <p:extLst>
      <p:ext uri="{BB962C8B-B14F-4D97-AF65-F5344CB8AC3E}">
        <p14:creationId xmlns:p14="http://schemas.microsoft.com/office/powerpoint/2010/main" val="2078967151"/>
      </p:ext>
    </p:extLst>
  </p:cSld>
  <p:clrMapOvr>
    <a:masterClrMapping/>
  </p:clrMapOvr>
  <mc:AlternateContent xmlns:mc="http://schemas.openxmlformats.org/markup-compatibility/2006">
    <mc:Choice xmlns:p14="http://schemas.microsoft.com/office/powerpoint/2010/main" Requires="p14">
      <p:transition spd="slow" p14:dur="2000" advTm="14445"/>
    </mc:Choice>
    <mc:Fallback>
      <p:transition spd="slow" advTm="144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880F8F-BCD3-2ECB-CD8A-64309C341D82}"/>
              </a:ext>
            </a:extLst>
          </p:cNvPr>
          <p:cNvPicPr>
            <a:picLocks noChangeAspect="1"/>
          </p:cNvPicPr>
          <p:nvPr/>
        </p:nvPicPr>
        <p:blipFill rotWithShape="1">
          <a:blip r:embed="rId2"/>
          <a:srcRect l="10559" t="15263" r="62796" b="37544"/>
          <a:stretch/>
        </p:blipFill>
        <p:spPr>
          <a:xfrm>
            <a:off x="7298832" y="360947"/>
            <a:ext cx="4419926" cy="4403558"/>
          </a:xfrm>
          <a:prstGeom prst="rect">
            <a:avLst/>
          </a:prstGeom>
        </p:spPr>
      </p:pic>
      <p:sp>
        <p:nvSpPr>
          <p:cNvPr id="6" name="TextBox 5">
            <a:extLst>
              <a:ext uri="{FF2B5EF4-FFF2-40B4-BE49-F238E27FC236}">
                <a16:creationId xmlns:a16="http://schemas.microsoft.com/office/drawing/2014/main" id="{A55D7211-5FDC-D48B-9FDF-B90D248537E0}"/>
              </a:ext>
            </a:extLst>
          </p:cNvPr>
          <p:cNvSpPr txBox="1"/>
          <p:nvPr/>
        </p:nvSpPr>
        <p:spPr>
          <a:xfrm>
            <a:off x="473242" y="469232"/>
            <a:ext cx="6601326" cy="5693866"/>
          </a:xfrm>
          <a:prstGeom prst="rect">
            <a:avLst/>
          </a:prstGeom>
          <a:noFill/>
        </p:spPr>
        <p:txBody>
          <a:bodyPr wrap="square">
            <a:spAutoFit/>
          </a:bodyPr>
          <a:lstStyle/>
          <a:p>
            <a:r>
              <a:rPr lang="en-US" sz="2800" dirty="0"/>
              <a:t>Rebecca Bates is passionate about</a:t>
            </a:r>
          </a:p>
          <a:p>
            <a:r>
              <a:rPr lang="en-US" sz="2800" dirty="0"/>
              <a:t>providing healthcare for vulnerable</a:t>
            </a:r>
          </a:p>
          <a:p>
            <a:r>
              <a:rPr lang="en-US" sz="2800" dirty="0"/>
              <a:t>populations and believes healthcare is a right for all. She is the technical</a:t>
            </a:r>
          </a:p>
          <a:p>
            <a:r>
              <a:rPr lang="en-US" sz="2800" dirty="0"/>
              <a:t>assistance (TA) program manager at A</a:t>
            </a:r>
          </a:p>
          <a:p>
            <a:r>
              <a:rPr lang="en-US" sz="2800" dirty="0"/>
              <a:t>Division for Advancing Prevention and</a:t>
            </a:r>
          </a:p>
          <a:p>
            <a:r>
              <a:rPr lang="en-US" sz="2800" dirty="0"/>
              <a:t>Treatment (ADAPT) and provides TA for substance use prevention and treatment programs in High Intensity Drug Trafficking Areas (HIDTAs) across the U.S. She also manages federally funded implementation grants in primary care clinics and with justice involved youth.</a:t>
            </a:r>
          </a:p>
        </p:txBody>
      </p:sp>
    </p:spTree>
    <p:extLst>
      <p:ext uri="{BB962C8B-B14F-4D97-AF65-F5344CB8AC3E}">
        <p14:creationId xmlns:p14="http://schemas.microsoft.com/office/powerpoint/2010/main" val="966201829"/>
      </p:ext>
    </p:extLst>
  </p:cSld>
  <p:clrMapOvr>
    <a:masterClrMapping/>
  </p:clrMapOvr>
  <mc:AlternateContent xmlns:mc="http://schemas.openxmlformats.org/markup-compatibility/2006">
    <mc:Choice xmlns:p14="http://schemas.microsoft.com/office/powerpoint/2010/main" Requires="p14">
      <p:transition spd="slow" p14:dur="2000" advTm="17224"/>
    </mc:Choice>
    <mc:Fallback>
      <p:transition spd="slow" advTm="1722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03092E2D-4043-8630-0A5B-3BB403444F11}"/>
              </a:ext>
            </a:extLst>
          </p:cNvPr>
          <p:cNvPicPr>
            <a:picLocks noChangeAspect="1"/>
          </p:cNvPicPr>
          <p:nvPr/>
        </p:nvPicPr>
        <p:blipFill rotWithShape="1">
          <a:blip r:embed="rId6"/>
          <a:srcRect l="11151" t="18246" r="61711" b="32456"/>
          <a:stretch/>
        </p:blipFill>
        <p:spPr>
          <a:xfrm>
            <a:off x="625641" y="361544"/>
            <a:ext cx="4203560" cy="4295273"/>
          </a:xfrm>
          <a:prstGeom prst="rect">
            <a:avLst/>
          </a:prstGeom>
        </p:spPr>
      </p:pic>
      <p:sp>
        <p:nvSpPr>
          <p:cNvPr id="7" name="TextBox 6">
            <a:extLst>
              <a:ext uri="{FF2B5EF4-FFF2-40B4-BE49-F238E27FC236}">
                <a16:creationId xmlns:a16="http://schemas.microsoft.com/office/drawing/2014/main" id="{863F8124-5179-E68A-A502-CC5C00044762}"/>
              </a:ext>
            </a:extLst>
          </p:cNvPr>
          <p:cNvSpPr txBox="1"/>
          <p:nvPr/>
        </p:nvSpPr>
        <p:spPr>
          <a:xfrm>
            <a:off x="5472365" y="361544"/>
            <a:ext cx="6093994" cy="4832092"/>
          </a:xfrm>
          <a:prstGeom prst="rect">
            <a:avLst/>
          </a:prstGeom>
          <a:noFill/>
        </p:spPr>
        <p:txBody>
          <a:bodyPr wrap="square">
            <a:spAutoFit/>
          </a:bodyPr>
          <a:lstStyle/>
          <a:p>
            <a:r>
              <a:rPr lang="en-US" sz="2800" dirty="0"/>
              <a:t>Breanne Biondi is a PhD student in</a:t>
            </a:r>
          </a:p>
          <a:p>
            <a:r>
              <a:rPr lang="en-US" sz="2800" dirty="0"/>
              <a:t>Health Services and Policy Research at</a:t>
            </a:r>
          </a:p>
          <a:p>
            <a:r>
              <a:rPr lang="en-US" sz="2800" dirty="0"/>
              <a:t>Boston University School of Public</a:t>
            </a:r>
          </a:p>
          <a:p>
            <a:r>
              <a:rPr lang="en-US" sz="2800" dirty="0"/>
              <a:t>Health (BUSPH). </a:t>
            </a:r>
          </a:p>
          <a:p>
            <a:endParaRPr lang="en-US" sz="2800" dirty="0"/>
          </a:p>
          <a:p>
            <a:r>
              <a:rPr lang="en-US" sz="2800" dirty="0"/>
              <a:t>She is a predoctoral fellow in the Integrated Care for Addiction, HIV, and HCV Research and Education NIDA-funded T32 training program. In addition, Breanne is a member of the Medicaid Policy Lab at BUSPH.</a:t>
            </a:r>
          </a:p>
        </p:txBody>
      </p:sp>
    </p:spTree>
    <p:extLst>
      <p:ext uri="{BB962C8B-B14F-4D97-AF65-F5344CB8AC3E}">
        <p14:creationId xmlns:p14="http://schemas.microsoft.com/office/powerpoint/2010/main" val="3423373707"/>
      </p:ext>
    </p:extLst>
  </p:cSld>
  <p:clrMapOvr>
    <a:masterClrMapping/>
  </p:clrMapOvr>
  <mc:AlternateContent xmlns:mc="http://schemas.openxmlformats.org/markup-compatibility/2006">
    <mc:Choice xmlns:p14="http://schemas.microsoft.com/office/powerpoint/2010/main" Requires="p14">
      <p:transition spd="slow" p14:dur="2000" advTm="14229"/>
    </mc:Choice>
    <mc:Fallback>
      <p:transition spd="slow" advTm="1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321C5BED-A0B6-2C4A-E796-C30B3BE19632}"/>
              </a:ext>
            </a:extLst>
          </p:cNvPr>
          <p:cNvPicPr>
            <a:picLocks noChangeAspect="1"/>
          </p:cNvPicPr>
          <p:nvPr/>
        </p:nvPicPr>
        <p:blipFill rotWithShape="1">
          <a:blip r:embed="rId6"/>
          <a:srcRect l="10362" t="12281" r="62105" b="41237"/>
          <a:stretch/>
        </p:blipFill>
        <p:spPr>
          <a:xfrm>
            <a:off x="6930830" y="457200"/>
            <a:ext cx="5108770" cy="4851400"/>
          </a:xfrm>
          <a:prstGeom prst="rect">
            <a:avLst/>
          </a:prstGeom>
        </p:spPr>
      </p:pic>
      <p:sp>
        <p:nvSpPr>
          <p:cNvPr id="7" name="TextBox 6">
            <a:extLst>
              <a:ext uri="{FF2B5EF4-FFF2-40B4-BE49-F238E27FC236}">
                <a16:creationId xmlns:a16="http://schemas.microsoft.com/office/drawing/2014/main" id="{5938FE60-B2D8-5E2A-2FB3-C95666D0F74A}"/>
              </a:ext>
            </a:extLst>
          </p:cNvPr>
          <p:cNvSpPr txBox="1"/>
          <p:nvPr/>
        </p:nvSpPr>
        <p:spPr>
          <a:xfrm>
            <a:off x="393700" y="558800"/>
            <a:ext cx="6261100" cy="4524315"/>
          </a:xfrm>
          <a:prstGeom prst="rect">
            <a:avLst/>
          </a:prstGeom>
          <a:noFill/>
        </p:spPr>
        <p:txBody>
          <a:bodyPr wrap="square">
            <a:spAutoFit/>
          </a:bodyPr>
          <a:lstStyle/>
          <a:p>
            <a:r>
              <a:rPr lang="en-US" sz="3200" dirty="0"/>
              <a:t>Daniel Bullman is a certified</a:t>
            </a:r>
          </a:p>
          <a:p>
            <a:r>
              <a:rPr lang="en-US" sz="3200" dirty="0"/>
              <a:t>community health worker/peer</a:t>
            </a:r>
          </a:p>
          <a:p>
            <a:r>
              <a:rPr lang="en-US" sz="3200" dirty="0"/>
              <a:t>recovery specialist and has been</a:t>
            </a:r>
          </a:p>
          <a:p>
            <a:r>
              <a:rPr lang="en-US" sz="3200" dirty="0"/>
              <a:t>previously recognized by the City of Indianapolis and the Ball State</a:t>
            </a:r>
          </a:p>
          <a:p>
            <a:r>
              <a:rPr lang="en-US" sz="3200" dirty="0"/>
              <a:t>University Alumni Association for his work addressing placemaking,</a:t>
            </a:r>
          </a:p>
          <a:p>
            <a:r>
              <a:rPr lang="en-US" sz="3200" dirty="0"/>
              <a:t>healthcare access, and food insecurity in Central Indiana.</a:t>
            </a:r>
          </a:p>
        </p:txBody>
      </p:sp>
    </p:spTree>
    <p:extLst>
      <p:ext uri="{BB962C8B-B14F-4D97-AF65-F5344CB8AC3E}">
        <p14:creationId xmlns:p14="http://schemas.microsoft.com/office/powerpoint/2010/main" val="2666830879"/>
      </p:ext>
    </p:extLst>
  </p:cSld>
  <p:clrMapOvr>
    <a:masterClrMapping/>
  </p:clrMapOvr>
  <mc:AlternateContent xmlns:mc="http://schemas.openxmlformats.org/markup-compatibility/2006">
    <mc:Choice xmlns:p14="http://schemas.microsoft.com/office/powerpoint/2010/main" Requires="p14">
      <p:transition spd="slow" p14:dur="2000" advTm="12662"/>
    </mc:Choice>
    <mc:Fallback>
      <p:transition spd="slow" advTm="1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AE19E867-CD57-3DB9-2CB3-B088C8A02524}"/>
              </a:ext>
            </a:extLst>
          </p:cNvPr>
          <p:cNvPicPr>
            <a:picLocks noChangeAspect="1"/>
          </p:cNvPicPr>
          <p:nvPr/>
        </p:nvPicPr>
        <p:blipFill rotWithShape="1">
          <a:blip r:embed="rId6"/>
          <a:srcRect l="45197" t="17720" r="29243" b="34912"/>
          <a:stretch/>
        </p:blipFill>
        <p:spPr>
          <a:xfrm>
            <a:off x="7501378" y="385010"/>
            <a:ext cx="4131822" cy="4307306"/>
          </a:xfrm>
          <a:prstGeom prst="rect">
            <a:avLst/>
          </a:prstGeom>
        </p:spPr>
      </p:pic>
      <p:sp>
        <p:nvSpPr>
          <p:cNvPr id="7" name="TextBox 6">
            <a:extLst>
              <a:ext uri="{FF2B5EF4-FFF2-40B4-BE49-F238E27FC236}">
                <a16:creationId xmlns:a16="http://schemas.microsoft.com/office/drawing/2014/main" id="{9FBC0EA1-DBA7-82E8-D04E-EDC97EF35423}"/>
              </a:ext>
            </a:extLst>
          </p:cNvPr>
          <p:cNvSpPr txBox="1"/>
          <p:nvPr/>
        </p:nvSpPr>
        <p:spPr>
          <a:xfrm>
            <a:off x="664745" y="385010"/>
            <a:ext cx="6093994" cy="5262979"/>
          </a:xfrm>
          <a:prstGeom prst="rect">
            <a:avLst/>
          </a:prstGeom>
          <a:noFill/>
        </p:spPr>
        <p:txBody>
          <a:bodyPr wrap="square">
            <a:spAutoFit/>
          </a:bodyPr>
          <a:lstStyle/>
          <a:p>
            <a:r>
              <a:rPr lang="en-US" sz="2800" dirty="0"/>
              <a:t>Dr. Kristen M. Clancy, PharmD, MHA, has worked or volunteered for non-profit organizations in public health</a:t>
            </a:r>
          </a:p>
          <a:p>
            <a:r>
              <a:rPr lang="en-US" sz="2800" dirty="0"/>
              <a:t>and safety for over 20 years, her entire professional career.</a:t>
            </a:r>
          </a:p>
          <a:p>
            <a:endParaRPr lang="en-US" sz="2800" dirty="0"/>
          </a:p>
          <a:p>
            <a:r>
              <a:rPr lang="en-US" sz="2800" dirty="0"/>
              <a:t>Dr. Clancy is the founder and Director of Rx Recovery, a non-profit organization whose mission is to help patients obtain their prescription medications (especially MAT) through</a:t>
            </a:r>
          </a:p>
          <a:p>
            <a:r>
              <a:rPr lang="en-US" sz="2800" dirty="0"/>
              <a:t>logistics, education and collaboration.</a:t>
            </a:r>
          </a:p>
        </p:txBody>
      </p:sp>
    </p:spTree>
    <p:extLst>
      <p:ext uri="{BB962C8B-B14F-4D97-AF65-F5344CB8AC3E}">
        <p14:creationId xmlns:p14="http://schemas.microsoft.com/office/powerpoint/2010/main" val="993567388"/>
      </p:ext>
    </p:extLst>
  </p:cSld>
  <p:clrMapOvr>
    <a:masterClrMapping/>
  </p:clrMapOvr>
  <mc:AlternateContent xmlns:mc="http://schemas.openxmlformats.org/markup-compatibility/2006">
    <mc:Choice xmlns:p14="http://schemas.microsoft.com/office/powerpoint/2010/main" Requires="p14">
      <p:transition spd="slow" p14:dur="2000" advTm="11751"/>
    </mc:Choice>
    <mc:Fallback>
      <p:transition spd="slow" advTm="11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AD894115-5FE0-EF5F-2C0F-F3A4E0F533E6}"/>
              </a:ext>
            </a:extLst>
          </p:cNvPr>
          <p:cNvPicPr>
            <a:picLocks noChangeAspect="1"/>
          </p:cNvPicPr>
          <p:nvPr/>
        </p:nvPicPr>
        <p:blipFill rotWithShape="1">
          <a:blip r:embed="rId6"/>
          <a:srcRect l="44902" t="12456" r="28947" b="41579"/>
          <a:stretch/>
        </p:blipFill>
        <p:spPr>
          <a:xfrm>
            <a:off x="397041" y="385011"/>
            <a:ext cx="4126833" cy="4080114"/>
          </a:xfrm>
          <a:prstGeom prst="rect">
            <a:avLst/>
          </a:prstGeom>
        </p:spPr>
      </p:pic>
      <p:sp>
        <p:nvSpPr>
          <p:cNvPr id="7" name="TextBox 6">
            <a:extLst>
              <a:ext uri="{FF2B5EF4-FFF2-40B4-BE49-F238E27FC236}">
                <a16:creationId xmlns:a16="http://schemas.microsoft.com/office/drawing/2014/main" id="{E4C88166-199B-F452-C4BD-D337C45DBD71}"/>
              </a:ext>
            </a:extLst>
          </p:cNvPr>
          <p:cNvSpPr txBox="1"/>
          <p:nvPr/>
        </p:nvSpPr>
        <p:spPr>
          <a:xfrm>
            <a:off x="5284871" y="174446"/>
            <a:ext cx="6093994" cy="6124754"/>
          </a:xfrm>
          <a:prstGeom prst="rect">
            <a:avLst/>
          </a:prstGeom>
          <a:noFill/>
        </p:spPr>
        <p:txBody>
          <a:bodyPr wrap="square">
            <a:spAutoFit/>
          </a:bodyPr>
          <a:lstStyle/>
          <a:p>
            <a:r>
              <a:rPr lang="en-US" sz="2800" dirty="0"/>
              <a:t>Morgan </a:t>
            </a:r>
            <a:r>
              <a:rPr lang="en-US" sz="2800" dirty="0" err="1"/>
              <a:t>Maner</a:t>
            </a:r>
            <a:r>
              <a:rPr lang="en-US" sz="2800" dirty="0"/>
              <a:t> is a first-year medical</a:t>
            </a:r>
          </a:p>
          <a:p>
            <a:r>
              <a:rPr lang="en-US" sz="2800" dirty="0"/>
              <a:t>student at the Brody School of</a:t>
            </a:r>
          </a:p>
          <a:p>
            <a:r>
              <a:rPr lang="en-US" sz="2800" dirty="0"/>
              <a:t>Medicine at East Carolina University.</a:t>
            </a:r>
          </a:p>
          <a:p>
            <a:r>
              <a:rPr lang="en-US" sz="2800" dirty="0"/>
              <a:t>Broadly, her current research interests</a:t>
            </a:r>
          </a:p>
          <a:p>
            <a:r>
              <a:rPr lang="en-US" sz="2800" dirty="0"/>
              <a:t>include health equity and how the</a:t>
            </a:r>
          </a:p>
          <a:p>
            <a:r>
              <a:rPr lang="en-US" sz="2800" dirty="0"/>
              <a:t>criminal-legal involvement manifests</a:t>
            </a:r>
          </a:p>
          <a:p>
            <a:r>
              <a:rPr lang="en-US" sz="2800" dirty="0"/>
              <a:t>as a structural determinant of health.</a:t>
            </a:r>
          </a:p>
          <a:p>
            <a:endParaRPr lang="en-US" sz="2800" dirty="0"/>
          </a:p>
          <a:p>
            <a:r>
              <a:rPr lang="en-US" sz="2800" dirty="0"/>
              <a:t>Morgan served as project coordinator at the UNC School of Medicine’s Re-Envisioning Health and Justice Lab, where she managed the </a:t>
            </a:r>
            <a:r>
              <a:rPr lang="en-US" sz="2800" dirty="0" err="1"/>
              <a:t>RADx-Up</a:t>
            </a:r>
            <a:r>
              <a:rPr lang="en-US" sz="2800" dirty="0"/>
              <a:t> grant to study COVID-19 transmission in carceral settings.</a:t>
            </a:r>
          </a:p>
        </p:txBody>
      </p:sp>
    </p:spTree>
    <p:extLst>
      <p:ext uri="{BB962C8B-B14F-4D97-AF65-F5344CB8AC3E}">
        <p14:creationId xmlns:p14="http://schemas.microsoft.com/office/powerpoint/2010/main" val="2695905114"/>
      </p:ext>
    </p:extLst>
  </p:cSld>
  <p:clrMapOvr>
    <a:masterClrMapping/>
  </p:clrMapOvr>
  <mc:AlternateContent xmlns:mc="http://schemas.openxmlformats.org/markup-compatibility/2006">
    <mc:Choice xmlns:p14="http://schemas.microsoft.com/office/powerpoint/2010/main" Requires="p14">
      <p:transition spd="slow" p14:dur="2000" advTm="10002"/>
    </mc:Choice>
    <mc:Fallback>
      <p:transition spd="slow" advTm="10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D43C51F8-0BE5-4300-874F-976F23A5C7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4" name="Picture 3">
            <a:extLst>
              <a:ext uri="{FF2B5EF4-FFF2-40B4-BE49-F238E27FC236}">
                <a16:creationId xmlns:a16="http://schemas.microsoft.com/office/drawing/2014/main" id="{CA0EE2A0-E661-E0C7-6193-82B6CBE8ED08}"/>
              </a:ext>
            </a:extLst>
          </p:cNvPr>
          <p:cNvPicPr>
            <a:picLocks noChangeAspect="1"/>
          </p:cNvPicPr>
          <p:nvPr/>
        </p:nvPicPr>
        <p:blipFill rotWithShape="1">
          <a:blip r:embed="rId6"/>
          <a:srcRect l="11151" t="12456" r="62303" b="39649"/>
          <a:stretch/>
        </p:blipFill>
        <p:spPr>
          <a:xfrm>
            <a:off x="7335606" y="360948"/>
            <a:ext cx="4339036" cy="4403557"/>
          </a:xfrm>
          <a:prstGeom prst="rect">
            <a:avLst/>
          </a:prstGeom>
        </p:spPr>
      </p:pic>
      <p:sp>
        <p:nvSpPr>
          <p:cNvPr id="7" name="TextBox 6">
            <a:extLst>
              <a:ext uri="{FF2B5EF4-FFF2-40B4-BE49-F238E27FC236}">
                <a16:creationId xmlns:a16="http://schemas.microsoft.com/office/drawing/2014/main" id="{093CE9E6-F9DD-61A0-F6AC-E6690C1DD2AA}"/>
              </a:ext>
            </a:extLst>
          </p:cNvPr>
          <p:cNvSpPr txBox="1"/>
          <p:nvPr/>
        </p:nvSpPr>
        <p:spPr>
          <a:xfrm>
            <a:off x="774701" y="360948"/>
            <a:ext cx="6093994" cy="5693866"/>
          </a:xfrm>
          <a:prstGeom prst="rect">
            <a:avLst/>
          </a:prstGeom>
          <a:noFill/>
        </p:spPr>
        <p:txBody>
          <a:bodyPr wrap="square">
            <a:spAutoFit/>
          </a:bodyPr>
          <a:lstStyle/>
          <a:p>
            <a:r>
              <a:rPr lang="en-US" sz="2800" dirty="0"/>
              <a:t>Madeline McPherson, M.S. , is a PhD student in the Department of</a:t>
            </a:r>
          </a:p>
          <a:p>
            <a:r>
              <a:rPr lang="en-US" sz="2800" dirty="0"/>
              <a:t>Criminology, Law &amp; Society at George</a:t>
            </a:r>
          </a:p>
          <a:p>
            <a:r>
              <a:rPr lang="en-US" sz="2800" dirty="0"/>
              <a:t>Mason University. Madeline is a former justice practitioner having worked in policy and legislative affairs for the</a:t>
            </a:r>
          </a:p>
          <a:p>
            <a:r>
              <a:rPr lang="en-US" sz="2800" dirty="0"/>
              <a:t>Pennsylvania Department of</a:t>
            </a:r>
          </a:p>
          <a:p>
            <a:r>
              <a:rPr lang="en-US" sz="2800" dirty="0"/>
              <a:t>Corrections and the International</a:t>
            </a:r>
          </a:p>
          <a:p>
            <a:r>
              <a:rPr lang="en-US" sz="2800" dirty="0"/>
              <a:t>Association of Chiefs of Police. </a:t>
            </a:r>
          </a:p>
          <a:p>
            <a:r>
              <a:rPr lang="en-US" sz="2800" dirty="0"/>
              <a:t>Her research interests center on</a:t>
            </a:r>
          </a:p>
          <a:p>
            <a:r>
              <a:rPr lang="en-US" sz="2800" dirty="0"/>
              <a:t>corrections policy and practice with a</a:t>
            </a:r>
          </a:p>
          <a:p>
            <a:r>
              <a:rPr lang="en-US" sz="2800" dirty="0"/>
              <a:t>focus on improving carceral systems</a:t>
            </a:r>
          </a:p>
          <a:p>
            <a:r>
              <a:rPr lang="en-US" sz="2800" dirty="0"/>
              <a:t>and quality of life outcomes.</a:t>
            </a:r>
          </a:p>
        </p:txBody>
      </p:sp>
    </p:spTree>
    <p:extLst>
      <p:ext uri="{BB962C8B-B14F-4D97-AF65-F5344CB8AC3E}">
        <p14:creationId xmlns:p14="http://schemas.microsoft.com/office/powerpoint/2010/main" val="140703971"/>
      </p:ext>
    </p:extLst>
  </p:cSld>
  <p:clrMapOvr>
    <a:masterClrMapping/>
  </p:clrMapOvr>
  <mc:AlternateContent xmlns:mc="http://schemas.openxmlformats.org/markup-compatibility/2006">
    <mc:Choice xmlns:p14="http://schemas.microsoft.com/office/powerpoint/2010/main" Requires="p14">
      <p:transition spd="slow" p14:dur="2000" advTm="15473"/>
    </mc:Choice>
    <mc:Fallback>
      <p:transition spd="slow" advTm="15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NIH HEAL theme v 2.0">
  <a:themeElements>
    <a:clrScheme name="HEAL 2.0--color blind friendly">
      <a:dk1>
        <a:srgbClr val="08206C"/>
      </a:dk1>
      <a:lt1>
        <a:srgbClr val="FFFFFF"/>
      </a:lt1>
      <a:dk2>
        <a:srgbClr val="4B4B4B"/>
      </a:dk2>
      <a:lt2>
        <a:srgbClr val="DDDDDD"/>
      </a:lt2>
      <a:accent1>
        <a:srgbClr val="532465"/>
      </a:accent1>
      <a:accent2>
        <a:srgbClr val="982469"/>
      </a:accent2>
      <a:accent3>
        <a:srgbClr val="56B4E9"/>
      </a:accent3>
      <a:accent4>
        <a:srgbClr val="FF7D11"/>
      </a:accent4>
      <a:accent5>
        <a:srgbClr val="F0E442"/>
      </a:accent5>
      <a:accent6>
        <a:srgbClr val="008663"/>
      </a:accent6>
      <a:hlink>
        <a:srgbClr val="59A0F7"/>
      </a:hlink>
      <a:folHlink>
        <a:srgbClr val="A65AC4"/>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ctitioner Researcher Partnerships.potx" id="{812F81B3-B43F-4B5A-ADFE-12B71A18C6B0}" vid="{311A836C-FD8C-4477-98A0-437C81FD8C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964</TotalTime>
  <Words>1851</Words>
  <Application>Microsoft Office PowerPoint</Application>
  <PresentationFormat>Widescreen</PresentationFormat>
  <Paragraphs>194</Paragraphs>
  <Slides>29</Slides>
  <Notes>24</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Cambria</vt:lpstr>
      <vt:lpstr>Candara</vt:lpstr>
      <vt:lpstr>Courier New</vt:lpstr>
      <vt:lpstr>Google Sans</vt:lpstr>
      <vt:lpstr>System Font Regular</vt:lpstr>
      <vt:lpstr>Wingdings</vt:lpstr>
      <vt:lpstr>NIH HEAL theme v 2.0</vt:lpstr>
      <vt:lpstr>JCOIN LEAP PARTICIPANTS</vt:lpstr>
      <vt:lpstr>2022-2023 LEAP SCHOLAR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2021-2022 LEAP INVESTIGATOR  Participants</vt:lpstr>
      <vt:lpstr>PowerPoint Presentation</vt:lpstr>
      <vt:lpstr>PowerPoint Presentation</vt:lpstr>
      <vt:lpstr>PowerPoint Presentation</vt:lpstr>
      <vt:lpstr>PowerPoint Presentation</vt:lpstr>
      <vt:lpstr>PowerPoint Presentation</vt:lpstr>
      <vt:lpstr>2022-2023 LEAP INVESTIGATOR  Participants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to address racism and unconscious bias</dc:title>
  <dc:creator>Warren</dc:creator>
  <cp:lastModifiedBy>Ferguson, Warren</cp:lastModifiedBy>
  <cp:revision>54</cp:revision>
  <dcterms:created xsi:type="dcterms:W3CDTF">2021-02-10T18:48:32Z</dcterms:created>
  <dcterms:modified xsi:type="dcterms:W3CDTF">2023-04-11T14:53:28Z</dcterms:modified>
</cp:coreProperties>
</file>