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301" r:id="rId4"/>
    <p:sldId id="305" r:id="rId5"/>
    <p:sldId id="306" r:id="rId6"/>
    <p:sldId id="307" r:id="rId7"/>
    <p:sldId id="258" r:id="rId8"/>
    <p:sldId id="297" r:id="rId9"/>
    <p:sldId id="299" r:id="rId10"/>
    <p:sldId id="304" r:id="rId11"/>
    <p:sldId id="261" r:id="rId12"/>
    <p:sldId id="262" r:id="rId13"/>
    <p:sldId id="263" r:id="rId14"/>
    <p:sldId id="264" r:id="rId15"/>
    <p:sldId id="302" r:id="rId16"/>
    <p:sldId id="267" r:id="rId17"/>
    <p:sldId id="303" r:id="rId18"/>
    <p:sldId id="259" r:id="rId19"/>
    <p:sldId id="269" r:id="rId20"/>
    <p:sldId id="275" r:id="rId21"/>
    <p:sldId id="270" r:id="rId22"/>
  </p:sldIdLst>
  <p:sldSz cx="18288000" cy="10288588"/>
  <p:notesSz cx="6858000" cy="9144000"/>
  <p:embeddedFontLst>
    <p:embeddedFont>
      <p:font typeface="Arial Rounded MT Bold" panose="020F0704030504030204" pitchFamily="34" charset="7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Black" panose="020F0502020204030204" pitchFamily="34" charset="0"/>
      <p:bold r:id="rId37"/>
      <p:italic r:id="rId38"/>
      <p:boldItalic r:id="rId39"/>
    </p:embeddedFont>
    <p:embeddedFont>
      <p:font typeface="Montserrat ExtraBold" panose="020F0502020204030204" pitchFamily="34" charset="0"/>
      <p:bold r:id="rId40"/>
      <p:italic r:id="rId41"/>
      <p:boldItalic r:id="rId42"/>
    </p:embeddedFont>
    <p:embeddedFont>
      <p:font typeface="Montserrat Medium" panose="020F0502020204030204" pitchFamily="34" charset="0"/>
      <p:regular r:id="rId43"/>
      <p:bold r:id="rId44"/>
      <p:italic r:id="rId45"/>
      <p:boldItalic r:id="rId46"/>
    </p:embeddedFont>
    <p:embeddedFont>
      <p:font typeface="Open Sans ExtraBold" panose="020B0606030504020204" pitchFamily="34" charset="0"/>
      <p:bold r:id="rId47"/>
      <p:italic r:id="rId48"/>
      <p:boldItalic r:id="rId49"/>
    </p:embeddedFont>
    <p:embeddedFont>
      <p:font typeface="Open Sans Light" panose="020B0306030504020204" pitchFamily="34" charset="0"/>
      <p:regular r:id="rId50"/>
      <p:italic r:id="rId51"/>
    </p:embeddedFont>
    <p:embeddedFont>
      <p:font typeface="Open Sans Medium" panose="020B0606030504020204" pitchFamily="34" charset="0"/>
      <p:regular r:id="rId52"/>
      <p:bold r:id="rId53"/>
      <p:italic r:id="rId54"/>
      <p:boldItalic r:id="rId55"/>
    </p:embeddedFont>
    <p:embeddedFont>
      <p:font typeface="Roboto Black" panose="020F0502020204030204" pitchFamily="34" charset="0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5"/>
    <p:restoredTop sz="94684"/>
  </p:normalViewPr>
  <p:slideViewPr>
    <p:cSldViewPr snapToGrid="0">
      <p:cViewPr varScale="1">
        <p:scale>
          <a:sx n="67" d="100"/>
          <a:sy n="67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10" Type="http://schemas.openxmlformats.org/officeDocument/2006/relationships/slide" Target="slides/slide9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73fbcab2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73fbcab2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073fbcab2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B7BBF984-021D-2A04-3396-F7EF68C0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>
            <a:extLst>
              <a:ext uri="{FF2B5EF4-FFF2-40B4-BE49-F238E27FC236}">
                <a16:creationId xmlns:a16="http://schemas.microsoft.com/office/drawing/2014/main" id="{F47FACE6-2942-EE37-BCE4-CA075BD18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:notes">
            <a:extLst>
              <a:ext uri="{FF2B5EF4-FFF2-40B4-BE49-F238E27FC236}">
                <a16:creationId xmlns:a16="http://schemas.microsoft.com/office/drawing/2014/main" id="{8FA4E9CA-AAA2-4AD4-2763-EB1EAE5545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74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73fbcab2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73fbcab23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073fbcab23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057f7057f6_0_25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3057f7057f6_0_2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1150020b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1150020b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11150020b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73fbcab2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73fbcab2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073fbcab2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4727EFD7-89B4-AFC2-5A39-72CD45E5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73fbcab23_0_58:notes">
            <a:extLst>
              <a:ext uri="{FF2B5EF4-FFF2-40B4-BE49-F238E27FC236}">
                <a16:creationId xmlns:a16="http://schemas.microsoft.com/office/drawing/2014/main" id="{2CB4CF6A-727E-0CA8-E120-9AC5541CF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73fbcab23_0_58:notes">
            <a:extLst>
              <a:ext uri="{FF2B5EF4-FFF2-40B4-BE49-F238E27FC236}">
                <a16:creationId xmlns:a16="http://schemas.microsoft.com/office/drawing/2014/main" id="{DF3CC4E8-E284-BA42-4528-CBA1BDC742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073fbcab23_0_58:notes">
            <a:extLst>
              <a:ext uri="{FF2B5EF4-FFF2-40B4-BE49-F238E27FC236}">
                <a16:creationId xmlns:a16="http://schemas.microsoft.com/office/drawing/2014/main" id="{BADFC79F-4531-2567-A699-49A65D17A6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09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73fbcab2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73fbcab23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073fbcab23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864CA90D-7ACF-825C-4202-34FAA13C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73fbcab23_0_129:notes">
            <a:extLst>
              <a:ext uri="{FF2B5EF4-FFF2-40B4-BE49-F238E27FC236}">
                <a16:creationId xmlns:a16="http://schemas.microsoft.com/office/drawing/2014/main" id="{4DADAF40-F3D7-D21B-2FAA-FC8420A860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73fbcab23_0_129:notes">
            <a:extLst>
              <a:ext uri="{FF2B5EF4-FFF2-40B4-BE49-F238E27FC236}">
                <a16:creationId xmlns:a16="http://schemas.microsoft.com/office/drawing/2014/main" id="{BB2F6131-5E96-952D-5938-76F0D7701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073fbcab23_0_129:notes">
            <a:extLst>
              <a:ext uri="{FF2B5EF4-FFF2-40B4-BE49-F238E27FC236}">
                <a16:creationId xmlns:a16="http://schemas.microsoft.com/office/drawing/2014/main" id="{061FE261-39F2-E440-CE81-FC5FE23DD5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43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CUSTOM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490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2192001" h="6858000" extrusionOk="0">
                <a:moveTo>
                  <a:pt x="0" y="0"/>
                </a:moveTo>
                <a:lnTo>
                  <a:pt x="808774" y="0"/>
                </a:lnTo>
                <a:lnTo>
                  <a:pt x="1139165" y="0"/>
                </a:lnTo>
                <a:lnTo>
                  <a:pt x="5334002" y="0"/>
                </a:lnTo>
                <a:lnTo>
                  <a:pt x="12192001" y="6858000"/>
                </a:lnTo>
                <a:lnTo>
                  <a:pt x="1139165" y="6858000"/>
                </a:lnTo>
                <a:lnTo>
                  <a:pt x="8087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(29-06-22)-01">
  <p:cSld name="Team (29-06-22)-0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 rot="1257215">
            <a:off x="-6150434" y="-12145125"/>
            <a:ext cx="41422483" cy="23303741"/>
          </a:xfrm>
          <a:prstGeom prst="rect">
            <a:avLst/>
          </a:prstGeom>
          <a:gradFill>
            <a:gsLst>
              <a:gs pos="0">
                <a:srgbClr val="D2DBE8"/>
              </a:gs>
              <a:gs pos="6000">
                <a:srgbClr val="D2DBE8"/>
              </a:gs>
              <a:gs pos="51000">
                <a:schemeClr val="accent4"/>
              </a:gs>
              <a:gs pos="98000">
                <a:srgbClr val="5878AA"/>
              </a:gs>
              <a:gs pos="100000">
                <a:srgbClr val="5878AA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/>
          <p:nvPr/>
        </p:nvSpPr>
        <p:spPr>
          <a:xfrm rot="4327248">
            <a:off x="-6343798" y="-25524780"/>
            <a:ext cx="34430596" cy="42254801"/>
          </a:xfrm>
          <a:custGeom>
            <a:avLst/>
            <a:gdLst/>
            <a:ahLst/>
            <a:cxnLst/>
            <a:rect l="l" t="t" r="r" b="b"/>
            <a:pathLst>
              <a:path w="15201088" h="18655468" extrusionOk="0">
                <a:moveTo>
                  <a:pt x="0" y="12204017"/>
                </a:moveTo>
                <a:lnTo>
                  <a:pt x="9823784" y="0"/>
                </a:lnTo>
                <a:lnTo>
                  <a:pt x="9845642" y="360406"/>
                </a:lnTo>
                <a:lnTo>
                  <a:pt x="9913614" y="822282"/>
                </a:lnTo>
                <a:lnTo>
                  <a:pt x="9981585" y="1256990"/>
                </a:lnTo>
                <a:lnTo>
                  <a:pt x="10063151" y="1705283"/>
                </a:lnTo>
                <a:lnTo>
                  <a:pt x="10144716" y="2139991"/>
                </a:lnTo>
                <a:lnTo>
                  <a:pt x="10253471" y="2561114"/>
                </a:lnTo>
                <a:lnTo>
                  <a:pt x="10375819" y="2968652"/>
                </a:lnTo>
                <a:lnTo>
                  <a:pt x="10498168" y="3376191"/>
                </a:lnTo>
                <a:lnTo>
                  <a:pt x="10647706" y="3797314"/>
                </a:lnTo>
                <a:lnTo>
                  <a:pt x="10810837" y="4191268"/>
                </a:lnTo>
                <a:lnTo>
                  <a:pt x="10973969" y="4585222"/>
                </a:lnTo>
                <a:lnTo>
                  <a:pt x="11137100" y="4965592"/>
                </a:lnTo>
                <a:lnTo>
                  <a:pt x="11341014" y="5332377"/>
                </a:lnTo>
                <a:lnTo>
                  <a:pt x="11531335" y="5699161"/>
                </a:lnTo>
                <a:lnTo>
                  <a:pt x="11762437" y="6065945"/>
                </a:lnTo>
                <a:lnTo>
                  <a:pt x="11993540" y="6419146"/>
                </a:lnTo>
                <a:lnTo>
                  <a:pt x="12238238" y="6758761"/>
                </a:lnTo>
                <a:lnTo>
                  <a:pt x="12469341" y="7098377"/>
                </a:lnTo>
                <a:lnTo>
                  <a:pt x="12754821" y="7437992"/>
                </a:lnTo>
                <a:lnTo>
                  <a:pt x="13026708" y="7764023"/>
                </a:lnTo>
                <a:lnTo>
                  <a:pt x="13312187" y="8062885"/>
                </a:lnTo>
                <a:lnTo>
                  <a:pt x="13611261" y="8388916"/>
                </a:lnTo>
                <a:lnTo>
                  <a:pt x="13937524" y="8687777"/>
                </a:lnTo>
                <a:lnTo>
                  <a:pt x="14263787" y="8973054"/>
                </a:lnTo>
                <a:lnTo>
                  <a:pt x="14603645" y="9271916"/>
                </a:lnTo>
                <a:lnTo>
                  <a:pt x="14970691" y="9557193"/>
                </a:lnTo>
                <a:lnTo>
                  <a:pt x="15201088" y="9727735"/>
                </a:lnTo>
                <a:lnTo>
                  <a:pt x="8014592" y="18655468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0000">
                <a:srgbClr val="92A7C8">
                  <a:alpha val="47843"/>
                </a:srgbClr>
              </a:gs>
              <a:gs pos="100000">
                <a:srgbClr val="92A7C8">
                  <a:alpha val="47843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/>
          <p:nvPr/>
        </p:nvSpPr>
        <p:spPr>
          <a:xfrm rot="10630233">
            <a:off x="3258574" y="-10343997"/>
            <a:ext cx="35179876" cy="28560448"/>
          </a:xfrm>
          <a:custGeom>
            <a:avLst/>
            <a:gdLst/>
            <a:ahLst/>
            <a:cxnLst/>
            <a:rect l="l" t="t" r="r" b="b"/>
            <a:pathLst>
              <a:path w="15531893" h="12609421" extrusionOk="0">
                <a:moveTo>
                  <a:pt x="7248838" y="12609421"/>
                </a:moveTo>
                <a:lnTo>
                  <a:pt x="0" y="9414866"/>
                </a:lnTo>
                <a:lnTo>
                  <a:pt x="4149121" y="0"/>
                </a:lnTo>
                <a:lnTo>
                  <a:pt x="14117163" y="4392905"/>
                </a:lnTo>
                <a:lnTo>
                  <a:pt x="14331259" y="4740846"/>
                </a:lnTo>
                <a:lnTo>
                  <a:pt x="14564392" y="5207159"/>
                </a:lnTo>
                <a:lnTo>
                  <a:pt x="14785868" y="5685130"/>
                </a:lnTo>
                <a:lnTo>
                  <a:pt x="14972375" y="6186416"/>
                </a:lnTo>
                <a:lnTo>
                  <a:pt x="15158880" y="6687703"/>
                </a:lnTo>
                <a:lnTo>
                  <a:pt x="15298760" y="7212305"/>
                </a:lnTo>
                <a:lnTo>
                  <a:pt x="15438638" y="7748565"/>
                </a:lnTo>
                <a:lnTo>
                  <a:pt x="15461952" y="7888458"/>
                </a:lnTo>
                <a:lnTo>
                  <a:pt x="15485266" y="8040010"/>
                </a:lnTo>
                <a:lnTo>
                  <a:pt x="15508577" y="8191562"/>
                </a:lnTo>
                <a:lnTo>
                  <a:pt x="15531893" y="8343114"/>
                </a:lnTo>
                <a:lnTo>
                  <a:pt x="15531892" y="8389744"/>
                </a:lnTo>
                <a:lnTo>
                  <a:pt x="15531892" y="8436375"/>
                </a:lnTo>
                <a:lnTo>
                  <a:pt x="15531892" y="8483008"/>
                </a:lnTo>
                <a:lnTo>
                  <a:pt x="15520235" y="8506322"/>
                </a:lnTo>
                <a:lnTo>
                  <a:pt x="15496922" y="8541297"/>
                </a:lnTo>
                <a:lnTo>
                  <a:pt x="15461952" y="8564612"/>
                </a:lnTo>
                <a:lnTo>
                  <a:pt x="15403671" y="8576270"/>
                </a:lnTo>
                <a:lnTo>
                  <a:pt x="15345386" y="8587927"/>
                </a:lnTo>
                <a:lnTo>
                  <a:pt x="14867464" y="8622902"/>
                </a:lnTo>
                <a:lnTo>
                  <a:pt x="14401198" y="8681190"/>
                </a:lnTo>
                <a:lnTo>
                  <a:pt x="13934934" y="8762796"/>
                </a:lnTo>
                <a:lnTo>
                  <a:pt x="13480325" y="8832742"/>
                </a:lnTo>
                <a:lnTo>
                  <a:pt x="13025717" y="8949321"/>
                </a:lnTo>
                <a:lnTo>
                  <a:pt x="12582764" y="9089215"/>
                </a:lnTo>
                <a:lnTo>
                  <a:pt x="12128154" y="9229107"/>
                </a:lnTo>
                <a:lnTo>
                  <a:pt x="11696861" y="9403975"/>
                </a:lnTo>
                <a:lnTo>
                  <a:pt x="11370475" y="9543869"/>
                </a:lnTo>
                <a:lnTo>
                  <a:pt x="11067402" y="9695420"/>
                </a:lnTo>
                <a:lnTo>
                  <a:pt x="10764329" y="9835314"/>
                </a:lnTo>
                <a:lnTo>
                  <a:pt x="10472914" y="9998524"/>
                </a:lnTo>
                <a:lnTo>
                  <a:pt x="10181497" y="10161733"/>
                </a:lnTo>
                <a:lnTo>
                  <a:pt x="9913394" y="10336601"/>
                </a:lnTo>
                <a:lnTo>
                  <a:pt x="9633636" y="10499810"/>
                </a:lnTo>
                <a:lnTo>
                  <a:pt x="9365534" y="10686336"/>
                </a:lnTo>
                <a:lnTo>
                  <a:pt x="9097431" y="10872861"/>
                </a:lnTo>
                <a:lnTo>
                  <a:pt x="8852642" y="11059386"/>
                </a:lnTo>
                <a:lnTo>
                  <a:pt x="8607853" y="11269227"/>
                </a:lnTo>
                <a:lnTo>
                  <a:pt x="8363063" y="11467411"/>
                </a:lnTo>
                <a:lnTo>
                  <a:pt x="8129931" y="11688909"/>
                </a:lnTo>
                <a:lnTo>
                  <a:pt x="7908454" y="11898750"/>
                </a:lnTo>
                <a:lnTo>
                  <a:pt x="7686979" y="12131906"/>
                </a:lnTo>
                <a:lnTo>
                  <a:pt x="7477159" y="12353404"/>
                </a:lnTo>
                <a:lnTo>
                  <a:pt x="7267341" y="12586562"/>
                </a:lnTo>
                <a:close/>
              </a:path>
            </a:pathLst>
          </a:custGeom>
          <a:gradFill>
            <a:gsLst>
              <a:gs pos="0">
                <a:srgbClr val="5878AA"/>
              </a:gs>
              <a:gs pos="19000">
                <a:srgbClr val="5878AA"/>
              </a:gs>
              <a:gs pos="100000">
                <a:srgbClr val="92A7C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3"/>
          <p:cNvSpPr/>
          <p:nvPr/>
        </p:nvSpPr>
        <p:spPr>
          <a:xfrm rot="-8629326">
            <a:off x="-10734196" y="428470"/>
            <a:ext cx="37992363" cy="20156711"/>
          </a:xfrm>
          <a:custGeom>
            <a:avLst/>
            <a:gdLst/>
            <a:ahLst/>
            <a:cxnLst/>
            <a:rect l="l" t="t" r="r" b="b"/>
            <a:pathLst>
              <a:path w="16773604" h="8899176" extrusionOk="0">
                <a:moveTo>
                  <a:pt x="12060953" y="8444519"/>
                </a:moveTo>
                <a:lnTo>
                  <a:pt x="11594688" y="8561100"/>
                </a:lnTo>
                <a:lnTo>
                  <a:pt x="11140079" y="8666020"/>
                </a:lnTo>
                <a:lnTo>
                  <a:pt x="10673813" y="8747624"/>
                </a:lnTo>
                <a:lnTo>
                  <a:pt x="10370741" y="8805914"/>
                </a:lnTo>
                <a:lnTo>
                  <a:pt x="10079325" y="8829230"/>
                </a:lnTo>
                <a:lnTo>
                  <a:pt x="9787910" y="8864202"/>
                </a:lnTo>
                <a:lnTo>
                  <a:pt x="9508150" y="8875860"/>
                </a:lnTo>
                <a:lnTo>
                  <a:pt x="9205079" y="8887518"/>
                </a:lnTo>
                <a:lnTo>
                  <a:pt x="8913662" y="8899176"/>
                </a:lnTo>
                <a:lnTo>
                  <a:pt x="8633903" y="8899176"/>
                </a:lnTo>
                <a:lnTo>
                  <a:pt x="8354144" y="8887518"/>
                </a:lnTo>
                <a:lnTo>
                  <a:pt x="8074385" y="8875859"/>
                </a:lnTo>
                <a:lnTo>
                  <a:pt x="7782970" y="8852544"/>
                </a:lnTo>
                <a:lnTo>
                  <a:pt x="7514867" y="8829229"/>
                </a:lnTo>
                <a:lnTo>
                  <a:pt x="7235108" y="8782597"/>
                </a:lnTo>
                <a:lnTo>
                  <a:pt x="6967005" y="8735965"/>
                </a:lnTo>
                <a:lnTo>
                  <a:pt x="6687246" y="8677677"/>
                </a:lnTo>
                <a:lnTo>
                  <a:pt x="6419143" y="8619387"/>
                </a:lnTo>
                <a:lnTo>
                  <a:pt x="6151041" y="8549442"/>
                </a:lnTo>
                <a:lnTo>
                  <a:pt x="5882938" y="8479493"/>
                </a:lnTo>
                <a:lnTo>
                  <a:pt x="5626492" y="8397890"/>
                </a:lnTo>
                <a:lnTo>
                  <a:pt x="5358390" y="8304627"/>
                </a:lnTo>
                <a:lnTo>
                  <a:pt x="5101944" y="8211363"/>
                </a:lnTo>
                <a:lnTo>
                  <a:pt x="4833841" y="8106444"/>
                </a:lnTo>
                <a:lnTo>
                  <a:pt x="4577396" y="7989866"/>
                </a:lnTo>
                <a:lnTo>
                  <a:pt x="4332606" y="7873288"/>
                </a:lnTo>
                <a:lnTo>
                  <a:pt x="4076160" y="7745052"/>
                </a:lnTo>
                <a:lnTo>
                  <a:pt x="3819714" y="7616815"/>
                </a:lnTo>
                <a:lnTo>
                  <a:pt x="3574925" y="7476922"/>
                </a:lnTo>
                <a:lnTo>
                  <a:pt x="3330136" y="7325370"/>
                </a:lnTo>
                <a:lnTo>
                  <a:pt x="3097003" y="7173818"/>
                </a:lnTo>
                <a:lnTo>
                  <a:pt x="2840557" y="6998952"/>
                </a:lnTo>
                <a:lnTo>
                  <a:pt x="2607424" y="6835741"/>
                </a:lnTo>
                <a:lnTo>
                  <a:pt x="2362634" y="6649216"/>
                </a:lnTo>
                <a:lnTo>
                  <a:pt x="2129503" y="6474349"/>
                </a:lnTo>
                <a:lnTo>
                  <a:pt x="1756490" y="6136272"/>
                </a:lnTo>
                <a:lnTo>
                  <a:pt x="1371821" y="5798195"/>
                </a:lnTo>
                <a:lnTo>
                  <a:pt x="1022122" y="5436802"/>
                </a:lnTo>
                <a:lnTo>
                  <a:pt x="695736" y="5075410"/>
                </a:lnTo>
                <a:lnTo>
                  <a:pt x="381007" y="4702360"/>
                </a:lnTo>
                <a:lnTo>
                  <a:pt x="101248" y="4305994"/>
                </a:lnTo>
                <a:lnTo>
                  <a:pt x="0" y="4156308"/>
                </a:lnTo>
                <a:lnTo>
                  <a:pt x="15272133" y="0"/>
                </a:lnTo>
                <a:lnTo>
                  <a:pt x="16773604" y="5517077"/>
                </a:lnTo>
                <a:lnTo>
                  <a:pt x="16723606" y="5576696"/>
                </a:lnTo>
                <a:lnTo>
                  <a:pt x="16385564" y="5914773"/>
                </a:lnTo>
                <a:lnTo>
                  <a:pt x="16047522" y="6217876"/>
                </a:lnTo>
                <a:lnTo>
                  <a:pt x="15674510" y="6532638"/>
                </a:lnTo>
                <a:lnTo>
                  <a:pt x="15324810" y="6812426"/>
                </a:lnTo>
                <a:lnTo>
                  <a:pt x="14951798" y="7080556"/>
                </a:lnTo>
                <a:lnTo>
                  <a:pt x="14567129" y="7325369"/>
                </a:lnTo>
                <a:lnTo>
                  <a:pt x="14170804" y="7558525"/>
                </a:lnTo>
                <a:lnTo>
                  <a:pt x="13762822" y="7768367"/>
                </a:lnTo>
                <a:lnTo>
                  <a:pt x="13354840" y="7966550"/>
                </a:lnTo>
                <a:lnTo>
                  <a:pt x="12923544" y="8153075"/>
                </a:lnTo>
                <a:lnTo>
                  <a:pt x="12503905" y="8304628"/>
                </a:lnTo>
                <a:close/>
              </a:path>
            </a:pathLst>
          </a:custGeom>
          <a:gradFill>
            <a:gsLst>
              <a:gs pos="0">
                <a:srgbClr val="5878AA"/>
              </a:gs>
              <a:gs pos="19000">
                <a:srgbClr val="5878AA"/>
              </a:gs>
              <a:gs pos="100000">
                <a:srgbClr val="92A7C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3"/>
          <p:cNvSpPr/>
          <p:nvPr/>
        </p:nvSpPr>
        <p:spPr>
          <a:xfrm rot="6431525">
            <a:off x="-11369958" y="-28071592"/>
            <a:ext cx="42612234" cy="42774199"/>
          </a:xfrm>
          <a:custGeom>
            <a:avLst/>
            <a:gdLst/>
            <a:ahLst/>
            <a:cxnLst/>
            <a:rect l="l" t="t" r="r" b="b"/>
            <a:pathLst>
              <a:path w="1318" h="1322" extrusionOk="0">
                <a:moveTo>
                  <a:pt x="1318" y="661"/>
                </a:moveTo>
                <a:lnTo>
                  <a:pt x="1317" y="695"/>
                </a:lnTo>
                <a:lnTo>
                  <a:pt x="1315" y="729"/>
                </a:lnTo>
                <a:lnTo>
                  <a:pt x="1311" y="761"/>
                </a:lnTo>
                <a:lnTo>
                  <a:pt x="1305" y="794"/>
                </a:lnTo>
                <a:lnTo>
                  <a:pt x="1298" y="826"/>
                </a:lnTo>
                <a:lnTo>
                  <a:pt x="1289" y="858"/>
                </a:lnTo>
                <a:lnTo>
                  <a:pt x="1278" y="888"/>
                </a:lnTo>
                <a:lnTo>
                  <a:pt x="1266" y="918"/>
                </a:lnTo>
                <a:lnTo>
                  <a:pt x="1254" y="948"/>
                </a:lnTo>
                <a:lnTo>
                  <a:pt x="1239" y="976"/>
                </a:lnTo>
                <a:lnTo>
                  <a:pt x="1223" y="1004"/>
                </a:lnTo>
                <a:lnTo>
                  <a:pt x="1206" y="1031"/>
                </a:lnTo>
                <a:lnTo>
                  <a:pt x="1187" y="1056"/>
                </a:lnTo>
                <a:lnTo>
                  <a:pt x="1168" y="1081"/>
                </a:lnTo>
                <a:lnTo>
                  <a:pt x="1148" y="1106"/>
                </a:lnTo>
                <a:lnTo>
                  <a:pt x="1125" y="1128"/>
                </a:lnTo>
                <a:lnTo>
                  <a:pt x="1103" y="1150"/>
                </a:lnTo>
                <a:lnTo>
                  <a:pt x="1078" y="1171"/>
                </a:lnTo>
                <a:lnTo>
                  <a:pt x="1054" y="1191"/>
                </a:lnTo>
                <a:lnTo>
                  <a:pt x="1028" y="1209"/>
                </a:lnTo>
                <a:lnTo>
                  <a:pt x="1001" y="1226"/>
                </a:lnTo>
                <a:lnTo>
                  <a:pt x="974" y="1242"/>
                </a:lnTo>
                <a:lnTo>
                  <a:pt x="945" y="1256"/>
                </a:lnTo>
                <a:lnTo>
                  <a:pt x="916" y="1269"/>
                </a:lnTo>
                <a:lnTo>
                  <a:pt x="886" y="1282"/>
                </a:lnTo>
                <a:lnTo>
                  <a:pt x="855" y="1292"/>
                </a:lnTo>
                <a:lnTo>
                  <a:pt x="824" y="1301"/>
                </a:lnTo>
                <a:lnTo>
                  <a:pt x="792" y="1308"/>
                </a:lnTo>
                <a:lnTo>
                  <a:pt x="759" y="1315"/>
                </a:lnTo>
                <a:lnTo>
                  <a:pt x="727" y="1319"/>
                </a:lnTo>
                <a:lnTo>
                  <a:pt x="693" y="1321"/>
                </a:lnTo>
                <a:lnTo>
                  <a:pt x="659" y="1322"/>
                </a:lnTo>
                <a:lnTo>
                  <a:pt x="625" y="1321"/>
                </a:lnTo>
                <a:lnTo>
                  <a:pt x="592" y="1319"/>
                </a:lnTo>
                <a:lnTo>
                  <a:pt x="559" y="1315"/>
                </a:lnTo>
                <a:lnTo>
                  <a:pt x="526" y="1308"/>
                </a:lnTo>
                <a:lnTo>
                  <a:pt x="495" y="1301"/>
                </a:lnTo>
                <a:lnTo>
                  <a:pt x="463" y="1292"/>
                </a:lnTo>
                <a:lnTo>
                  <a:pt x="432" y="1282"/>
                </a:lnTo>
                <a:lnTo>
                  <a:pt x="403" y="1269"/>
                </a:lnTo>
                <a:lnTo>
                  <a:pt x="373" y="1256"/>
                </a:lnTo>
                <a:lnTo>
                  <a:pt x="345" y="1242"/>
                </a:lnTo>
                <a:lnTo>
                  <a:pt x="318" y="1226"/>
                </a:lnTo>
                <a:lnTo>
                  <a:pt x="290" y="1209"/>
                </a:lnTo>
                <a:lnTo>
                  <a:pt x="265" y="1191"/>
                </a:lnTo>
                <a:lnTo>
                  <a:pt x="240" y="1171"/>
                </a:lnTo>
                <a:lnTo>
                  <a:pt x="216" y="1150"/>
                </a:lnTo>
                <a:lnTo>
                  <a:pt x="193" y="1128"/>
                </a:lnTo>
                <a:lnTo>
                  <a:pt x="172" y="1106"/>
                </a:lnTo>
                <a:lnTo>
                  <a:pt x="150" y="1081"/>
                </a:lnTo>
                <a:lnTo>
                  <a:pt x="131" y="1056"/>
                </a:lnTo>
                <a:lnTo>
                  <a:pt x="112" y="1031"/>
                </a:lnTo>
                <a:lnTo>
                  <a:pt x="95" y="1004"/>
                </a:lnTo>
                <a:lnTo>
                  <a:pt x="80" y="976"/>
                </a:lnTo>
                <a:lnTo>
                  <a:pt x="65" y="948"/>
                </a:lnTo>
                <a:lnTo>
                  <a:pt x="52" y="918"/>
                </a:lnTo>
                <a:lnTo>
                  <a:pt x="40" y="888"/>
                </a:lnTo>
                <a:lnTo>
                  <a:pt x="30" y="858"/>
                </a:lnTo>
                <a:lnTo>
                  <a:pt x="20" y="826"/>
                </a:lnTo>
                <a:lnTo>
                  <a:pt x="13" y="794"/>
                </a:lnTo>
                <a:lnTo>
                  <a:pt x="8" y="761"/>
                </a:lnTo>
                <a:lnTo>
                  <a:pt x="3" y="729"/>
                </a:lnTo>
                <a:lnTo>
                  <a:pt x="1" y="695"/>
                </a:lnTo>
                <a:lnTo>
                  <a:pt x="0" y="661"/>
                </a:lnTo>
                <a:lnTo>
                  <a:pt x="1" y="627"/>
                </a:lnTo>
                <a:lnTo>
                  <a:pt x="3" y="593"/>
                </a:lnTo>
                <a:lnTo>
                  <a:pt x="8" y="561"/>
                </a:lnTo>
                <a:lnTo>
                  <a:pt x="13" y="528"/>
                </a:lnTo>
                <a:lnTo>
                  <a:pt x="20" y="496"/>
                </a:lnTo>
                <a:lnTo>
                  <a:pt x="30" y="464"/>
                </a:lnTo>
                <a:lnTo>
                  <a:pt x="40" y="433"/>
                </a:lnTo>
                <a:lnTo>
                  <a:pt x="52" y="404"/>
                </a:lnTo>
                <a:lnTo>
                  <a:pt x="65" y="374"/>
                </a:lnTo>
                <a:lnTo>
                  <a:pt x="80" y="346"/>
                </a:lnTo>
                <a:lnTo>
                  <a:pt x="95" y="319"/>
                </a:lnTo>
                <a:lnTo>
                  <a:pt x="112" y="291"/>
                </a:lnTo>
                <a:lnTo>
                  <a:pt x="131" y="265"/>
                </a:lnTo>
                <a:lnTo>
                  <a:pt x="150" y="241"/>
                </a:lnTo>
                <a:lnTo>
                  <a:pt x="172" y="216"/>
                </a:lnTo>
                <a:lnTo>
                  <a:pt x="193" y="194"/>
                </a:lnTo>
                <a:lnTo>
                  <a:pt x="216" y="172"/>
                </a:lnTo>
                <a:lnTo>
                  <a:pt x="240" y="151"/>
                </a:lnTo>
                <a:lnTo>
                  <a:pt x="265" y="131"/>
                </a:lnTo>
                <a:lnTo>
                  <a:pt x="290" y="113"/>
                </a:lnTo>
                <a:lnTo>
                  <a:pt x="318" y="95"/>
                </a:lnTo>
                <a:lnTo>
                  <a:pt x="345" y="80"/>
                </a:lnTo>
                <a:lnTo>
                  <a:pt x="373" y="66"/>
                </a:lnTo>
                <a:lnTo>
                  <a:pt x="403" y="52"/>
                </a:lnTo>
                <a:lnTo>
                  <a:pt x="432" y="40"/>
                </a:lnTo>
                <a:lnTo>
                  <a:pt x="463" y="30"/>
                </a:lnTo>
                <a:lnTo>
                  <a:pt x="495" y="21"/>
                </a:lnTo>
                <a:lnTo>
                  <a:pt x="526" y="13"/>
                </a:lnTo>
                <a:lnTo>
                  <a:pt x="559" y="8"/>
                </a:lnTo>
                <a:lnTo>
                  <a:pt x="592" y="3"/>
                </a:lnTo>
                <a:lnTo>
                  <a:pt x="625" y="1"/>
                </a:lnTo>
                <a:lnTo>
                  <a:pt x="659" y="0"/>
                </a:lnTo>
                <a:lnTo>
                  <a:pt x="693" y="1"/>
                </a:lnTo>
                <a:lnTo>
                  <a:pt x="727" y="3"/>
                </a:lnTo>
                <a:lnTo>
                  <a:pt x="759" y="8"/>
                </a:lnTo>
                <a:lnTo>
                  <a:pt x="792" y="13"/>
                </a:lnTo>
                <a:lnTo>
                  <a:pt x="824" y="21"/>
                </a:lnTo>
                <a:lnTo>
                  <a:pt x="855" y="30"/>
                </a:lnTo>
                <a:lnTo>
                  <a:pt x="886" y="40"/>
                </a:lnTo>
                <a:lnTo>
                  <a:pt x="916" y="52"/>
                </a:lnTo>
                <a:lnTo>
                  <a:pt x="945" y="66"/>
                </a:lnTo>
                <a:lnTo>
                  <a:pt x="974" y="80"/>
                </a:lnTo>
                <a:lnTo>
                  <a:pt x="1001" y="95"/>
                </a:lnTo>
                <a:lnTo>
                  <a:pt x="1028" y="113"/>
                </a:lnTo>
                <a:lnTo>
                  <a:pt x="1054" y="131"/>
                </a:lnTo>
                <a:lnTo>
                  <a:pt x="1078" y="151"/>
                </a:lnTo>
                <a:lnTo>
                  <a:pt x="1103" y="172"/>
                </a:lnTo>
                <a:lnTo>
                  <a:pt x="1125" y="194"/>
                </a:lnTo>
                <a:lnTo>
                  <a:pt x="1148" y="216"/>
                </a:lnTo>
                <a:lnTo>
                  <a:pt x="1168" y="241"/>
                </a:lnTo>
                <a:lnTo>
                  <a:pt x="1187" y="265"/>
                </a:lnTo>
                <a:lnTo>
                  <a:pt x="1206" y="291"/>
                </a:lnTo>
                <a:lnTo>
                  <a:pt x="1223" y="319"/>
                </a:lnTo>
                <a:lnTo>
                  <a:pt x="1239" y="346"/>
                </a:lnTo>
                <a:lnTo>
                  <a:pt x="1254" y="374"/>
                </a:lnTo>
                <a:lnTo>
                  <a:pt x="1266" y="404"/>
                </a:lnTo>
                <a:lnTo>
                  <a:pt x="1278" y="433"/>
                </a:lnTo>
                <a:lnTo>
                  <a:pt x="1289" y="464"/>
                </a:lnTo>
                <a:lnTo>
                  <a:pt x="1298" y="496"/>
                </a:lnTo>
                <a:lnTo>
                  <a:pt x="1305" y="528"/>
                </a:lnTo>
                <a:lnTo>
                  <a:pt x="1311" y="561"/>
                </a:lnTo>
                <a:lnTo>
                  <a:pt x="1315" y="593"/>
                </a:lnTo>
                <a:lnTo>
                  <a:pt x="1317" y="627"/>
                </a:lnTo>
                <a:lnTo>
                  <a:pt x="1318" y="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0" sx="98000" sy="98000" algn="ctr" rotWithShape="0">
              <a:schemeClr val="accent4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3"/>
          <p:cNvSpPr/>
          <p:nvPr/>
        </p:nvSpPr>
        <p:spPr>
          <a:xfrm rot="-8148886">
            <a:off x="5314272" y="-21236966"/>
            <a:ext cx="38739870" cy="38887108"/>
          </a:xfrm>
          <a:custGeom>
            <a:avLst/>
            <a:gdLst/>
            <a:ahLst/>
            <a:cxnLst/>
            <a:rect l="l" t="t" r="r" b="b"/>
            <a:pathLst>
              <a:path w="1318" h="1322" extrusionOk="0">
                <a:moveTo>
                  <a:pt x="1318" y="661"/>
                </a:moveTo>
                <a:lnTo>
                  <a:pt x="1317" y="695"/>
                </a:lnTo>
                <a:lnTo>
                  <a:pt x="1315" y="729"/>
                </a:lnTo>
                <a:lnTo>
                  <a:pt x="1311" y="761"/>
                </a:lnTo>
                <a:lnTo>
                  <a:pt x="1305" y="794"/>
                </a:lnTo>
                <a:lnTo>
                  <a:pt x="1298" y="826"/>
                </a:lnTo>
                <a:lnTo>
                  <a:pt x="1289" y="858"/>
                </a:lnTo>
                <a:lnTo>
                  <a:pt x="1278" y="888"/>
                </a:lnTo>
                <a:lnTo>
                  <a:pt x="1266" y="918"/>
                </a:lnTo>
                <a:lnTo>
                  <a:pt x="1254" y="948"/>
                </a:lnTo>
                <a:lnTo>
                  <a:pt x="1239" y="976"/>
                </a:lnTo>
                <a:lnTo>
                  <a:pt x="1223" y="1004"/>
                </a:lnTo>
                <a:lnTo>
                  <a:pt x="1206" y="1031"/>
                </a:lnTo>
                <a:lnTo>
                  <a:pt x="1187" y="1056"/>
                </a:lnTo>
                <a:lnTo>
                  <a:pt x="1168" y="1081"/>
                </a:lnTo>
                <a:lnTo>
                  <a:pt x="1148" y="1106"/>
                </a:lnTo>
                <a:lnTo>
                  <a:pt x="1125" y="1128"/>
                </a:lnTo>
                <a:lnTo>
                  <a:pt x="1103" y="1150"/>
                </a:lnTo>
                <a:lnTo>
                  <a:pt x="1078" y="1171"/>
                </a:lnTo>
                <a:lnTo>
                  <a:pt x="1054" y="1191"/>
                </a:lnTo>
                <a:lnTo>
                  <a:pt x="1028" y="1209"/>
                </a:lnTo>
                <a:lnTo>
                  <a:pt x="1001" y="1226"/>
                </a:lnTo>
                <a:lnTo>
                  <a:pt x="974" y="1242"/>
                </a:lnTo>
                <a:lnTo>
                  <a:pt x="945" y="1256"/>
                </a:lnTo>
                <a:lnTo>
                  <a:pt x="916" y="1269"/>
                </a:lnTo>
                <a:lnTo>
                  <a:pt x="886" y="1282"/>
                </a:lnTo>
                <a:lnTo>
                  <a:pt x="855" y="1292"/>
                </a:lnTo>
                <a:lnTo>
                  <a:pt x="824" y="1301"/>
                </a:lnTo>
                <a:lnTo>
                  <a:pt x="792" y="1308"/>
                </a:lnTo>
                <a:lnTo>
                  <a:pt x="759" y="1315"/>
                </a:lnTo>
                <a:lnTo>
                  <a:pt x="727" y="1319"/>
                </a:lnTo>
                <a:lnTo>
                  <a:pt x="693" y="1321"/>
                </a:lnTo>
                <a:lnTo>
                  <a:pt x="659" y="1322"/>
                </a:lnTo>
                <a:lnTo>
                  <a:pt x="625" y="1321"/>
                </a:lnTo>
                <a:lnTo>
                  <a:pt x="592" y="1319"/>
                </a:lnTo>
                <a:lnTo>
                  <a:pt x="559" y="1315"/>
                </a:lnTo>
                <a:lnTo>
                  <a:pt x="526" y="1308"/>
                </a:lnTo>
                <a:lnTo>
                  <a:pt x="495" y="1301"/>
                </a:lnTo>
                <a:lnTo>
                  <a:pt x="463" y="1292"/>
                </a:lnTo>
                <a:lnTo>
                  <a:pt x="432" y="1282"/>
                </a:lnTo>
                <a:lnTo>
                  <a:pt x="403" y="1269"/>
                </a:lnTo>
                <a:lnTo>
                  <a:pt x="373" y="1256"/>
                </a:lnTo>
                <a:lnTo>
                  <a:pt x="345" y="1242"/>
                </a:lnTo>
                <a:lnTo>
                  <a:pt x="318" y="1226"/>
                </a:lnTo>
                <a:lnTo>
                  <a:pt x="290" y="1209"/>
                </a:lnTo>
                <a:lnTo>
                  <a:pt x="265" y="1191"/>
                </a:lnTo>
                <a:lnTo>
                  <a:pt x="240" y="1171"/>
                </a:lnTo>
                <a:lnTo>
                  <a:pt x="216" y="1150"/>
                </a:lnTo>
                <a:lnTo>
                  <a:pt x="193" y="1128"/>
                </a:lnTo>
                <a:lnTo>
                  <a:pt x="172" y="1106"/>
                </a:lnTo>
                <a:lnTo>
                  <a:pt x="150" y="1081"/>
                </a:lnTo>
                <a:lnTo>
                  <a:pt x="131" y="1056"/>
                </a:lnTo>
                <a:lnTo>
                  <a:pt x="112" y="1031"/>
                </a:lnTo>
                <a:lnTo>
                  <a:pt x="95" y="1004"/>
                </a:lnTo>
                <a:lnTo>
                  <a:pt x="80" y="976"/>
                </a:lnTo>
                <a:lnTo>
                  <a:pt x="65" y="948"/>
                </a:lnTo>
                <a:lnTo>
                  <a:pt x="52" y="918"/>
                </a:lnTo>
                <a:lnTo>
                  <a:pt x="40" y="888"/>
                </a:lnTo>
                <a:lnTo>
                  <a:pt x="30" y="858"/>
                </a:lnTo>
                <a:lnTo>
                  <a:pt x="20" y="826"/>
                </a:lnTo>
                <a:lnTo>
                  <a:pt x="13" y="794"/>
                </a:lnTo>
                <a:lnTo>
                  <a:pt x="8" y="761"/>
                </a:lnTo>
                <a:lnTo>
                  <a:pt x="3" y="729"/>
                </a:lnTo>
                <a:lnTo>
                  <a:pt x="1" y="695"/>
                </a:lnTo>
                <a:lnTo>
                  <a:pt x="0" y="661"/>
                </a:lnTo>
                <a:lnTo>
                  <a:pt x="1" y="627"/>
                </a:lnTo>
                <a:lnTo>
                  <a:pt x="3" y="593"/>
                </a:lnTo>
                <a:lnTo>
                  <a:pt x="8" y="561"/>
                </a:lnTo>
                <a:lnTo>
                  <a:pt x="13" y="528"/>
                </a:lnTo>
                <a:lnTo>
                  <a:pt x="20" y="496"/>
                </a:lnTo>
                <a:lnTo>
                  <a:pt x="30" y="464"/>
                </a:lnTo>
                <a:lnTo>
                  <a:pt x="40" y="433"/>
                </a:lnTo>
                <a:lnTo>
                  <a:pt x="52" y="404"/>
                </a:lnTo>
                <a:lnTo>
                  <a:pt x="65" y="374"/>
                </a:lnTo>
                <a:lnTo>
                  <a:pt x="80" y="346"/>
                </a:lnTo>
                <a:lnTo>
                  <a:pt x="95" y="319"/>
                </a:lnTo>
                <a:lnTo>
                  <a:pt x="112" y="291"/>
                </a:lnTo>
                <a:lnTo>
                  <a:pt x="131" y="265"/>
                </a:lnTo>
                <a:lnTo>
                  <a:pt x="150" y="241"/>
                </a:lnTo>
                <a:lnTo>
                  <a:pt x="172" y="216"/>
                </a:lnTo>
                <a:lnTo>
                  <a:pt x="193" y="194"/>
                </a:lnTo>
                <a:lnTo>
                  <a:pt x="216" y="172"/>
                </a:lnTo>
                <a:lnTo>
                  <a:pt x="240" y="151"/>
                </a:lnTo>
                <a:lnTo>
                  <a:pt x="265" y="131"/>
                </a:lnTo>
                <a:lnTo>
                  <a:pt x="290" y="113"/>
                </a:lnTo>
                <a:lnTo>
                  <a:pt x="318" y="95"/>
                </a:lnTo>
                <a:lnTo>
                  <a:pt x="345" y="80"/>
                </a:lnTo>
                <a:lnTo>
                  <a:pt x="373" y="66"/>
                </a:lnTo>
                <a:lnTo>
                  <a:pt x="403" y="52"/>
                </a:lnTo>
                <a:lnTo>
                  <a:pt x="432" y="40"/>
                </a:lnTo>
                <a:lnTo>
                  <a:pt x="463" y="30"/>
                </a:lnTo>
                <a:lnTo>
                  <a:pt x="495" y="21"/>
                </a:lnTo>
                <a:lnTo>
                  <a:pt x="526" y="13"/>
                </a:lnTo>
                <a:lnTo>
                  <a:pt x="559" y="8"/>
                </a:lnTo>
                <a:lnTo>
                  <a:pt x="592" y="3"/>
                </a:lnTo>
                <a:lnTo>
                  <a:pt x="625" y="1"/>
                </a:lnTo>
                <a:lnTo>
                  <a:pt x="659" y="0"/>
                </a:lnTo>
                <a:lnTo>
                  <a:pt x="693" y="1"/>
                </a:lnTo>
                <a:lnTo>
                  <a:pt x="727" y="3"/>
                </a:lnTo>
                <a:lnTo>
                  <a:pt x="759" y="8"/>
                </a:lnTo>
                <a:lnTo>
                  <a:pt x="792" y="13"/>
                </a:lnTo>
                <a:lnTo>
                  <a:pt x="824" y="21"/>
                </a:lnTo>
                <a:lnTo>
                  <a:pt x="855" y="30"/>
                </a:lnTo>
                <a:lnTo>
                  <a:pt x="886" y="40"/>
                </a:lnTo>
                <a:lnTo>
                  <a:pt x="916" y="52"/>
                </a:lnTo>
                <a:lnTo>
                  <a:pt x="945" y="66"/>
                </a:lnTo>
                <a:lnTo>
                  <a:pt x="974" y="80"/>
                </a:lnTo>
                <a:lnTo>
                  <a:pt x="1001" y="95"/>
                </a:lnTo>
                <a:lnTo>
                  <a:pt x="1028" y="113"/>
                </a:lnTo>
                <a:lnTo>
                  <a:pt x="1054" y="131"/>
                </a:lnTo>
                <a:lnTo>
                  <a:pt x="1078" y="151"/>
                </a:lnTo>
                <a:lnTo>
                  <a:pt x="1103" y="172"/>
                </a:lnTo>
                <a:lnTo>
                  <a:pt x="1125" y="194"/>
                </a:lnTo>
                <a:lnTo>
                  <a:pt x="1148" y="216"/>
                </a:lnTo>
                <a:lnTo>
                  <a:pt x="1168" y="241"/>
                </a:lnTo>
                <a:lnTo>
                  <a:pt x="1187" y="265"/>
                </a:lnTo>
                <a:lnTo>
                  <a:pt x="1206" y="291"/>
                </a:lnTo>
                <a:lnTo>
                  <a:pt x="1223" y="319"/>
                </a:lnTo>
                <a:lnTo>
                  <a:pt x="1239" y="346"/>
                </a:lnTo>
                <a:lnTo>
                  <a:pt x="1254" y="374"/>
                </a:lnTo>
                <a:lnTo>
                  <a:pt x="1266" y="404"/>
                </a:lnTo>
                <a:lnTo>
                  <a:pt x="1278" y="433"/>
                </a:lnTo>
                <a:lnTo>
                  <a:pt x="1289" y="464"/>
                </a:lnTo>
                <a:lnTo>
                  <a:pt x="1298" y="496"/>
                </a:lnTo>
                <a:lnTo>
                  <a:pt x="1305" y="528"/>
                </a:lnTo>
                <a:lnTo>
                  <a:pt x="1311" y="561"/>
                </a:lnTo>
                <a:lnTo>
                  <a:pt x="1315" y="593"/>
                </a:lnTo>
                <a:lnTo>
                  <a:pt x="1317" y="627"/>
                </a:lnTo>
                <a:lnTo>
                  <a:pt x="1318" y="6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0" sx="98000" sy="98000" algn="ctr" rotWithShape="0">
              <a:schemeClr val="accent4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3"/>
          <p:cNvSpPr/>
          <p:nvPr/>
        </p:nvSpPr>
        <p:spPr>
          <a:xfrm>
            <a:off x="-23368000" y="-15646402"/>
            <a:ext cx="65024000" cy="41581392"/>
          </a:xfrm>
          <a:custGeom>
            <a:avLst/>
            <a:gdLst/>
            <a:ahLst/>
            <a:cxnLst/>
            <a:rect l="l" t="t" r="r" b="b"/>
            <a:pathLst>
              <a:path w="65024000" h="41581392" extrusionOk="0">
                <a:moveTo>
                  <a:pt x="23368001" y="15646402"/>
                </a:moveTo>
                <a:lnTo>
                  <a:pt x="23368001" y="25934985"/>
                </a:lnTo>
                <a:lnTo>
                  <a:pt x="41656000" y="25934985"/>
                </a:lnTo>
                <a:lnTo>
                  <a:pt x="41656000" y="15646402"/>
                </a:lnTo>
                <a:close/>
                <a:moveTo>
                  <a:pt x="0" y="0"/>
                </a:moveTo>
                <a:lnTo>
                  <a:pt x="65024000" y="0"/>
                </a:lnTo>
                <a:lnTo>
                  <a:pt x="65024000" y="41581392"/>
                </a:lnTo>
                <a:lnTo>
                  <a:pt x="0" y="4158139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0" y="4906676"/>
            <a:ext cx="18288000" cy="5381912"/>
          </a:xfrm>
          <a:custGeom>
            <a:avLst/>
            <a:gdLst/>
            <a:ahLst/>
            <a:cxnLst/>
            <a:rect l="l" t="t" r="r" b="b"/>
            <a:pathLst>
              <a:path w="18288000" h="5381912" extrusionOk="0">
                <a:moveTo>
                  <a:pt x="0" y="0"/>
                </a:moveTo>
                <a:cubicBezTo>
                  <a:pt x="0" y="131233"/>
                  <a:pt x="106385" y="237618"/>
                  <a:pt x="237618" y="237618"/>
                </a:cubicBezTo>
                <a:lnTo>
                  <a:pt x="18050382" y="237618"/>
                </a:lnTo>
                <a:cubicBezTo>
                  <a:pt x="18181616" y="237618"/>
                  <a:pt x="18288000" y="131233"/>
                  <a:pt x="18288000" y="0"/>
                </a:cubicBezTo>
                <a:lnTo>
                  <a:pt x="18288000" y="5381912"/>
                </a:lnTo>
                <a:lnTo>
                  <a:pt x="0" y="5381912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>
            <a:spLocks noGrp="1"/>
          </p:cNvSpPr>
          <p:nvPr>
            <p:ph type="pic" idx="2"/>
          </p:nvPr>
        </p:nvSpPr>
        <p:spPr>
          <a:xfrm>
            <a:off x="1868142" y="3009899"/>
            <a:ext cx="4705350" cy="38481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482600" dist="317500" dir="5400000" sx="94000" sy="94000" algn="t" rotWithShape="0">
              <a:srgbClr val="000000">
                <a:alpha val="36862"/>
              </a:srgbClr>
            </a:outerShdw>
          </a:effectLst>
        </p:spPr>
      </p:sp>
      <p:sp>
        <p:nvSpPr>
          <p:cNvPr id="50" name="Google Shape;50;p13"/>
          <p:cNvSpPr>
            <a:spLocks noGrp="1"/>
          </p:cNvSpPr>
          <p:nvPr>
            <p:ph type="pic" idx="3"/>
          </p:nvPr>
        </p:nvSpPr>
        <p:spPr>
          <a:xfrm>
            <a:off x="6791325" y="3009899"/>
            <a:ext cx="4705350" cy="4854254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482600" dist="317500" dir="5400000" sx="94000" sy="94000" algn="t" rotWithShape="0">
              <a:srgbClr val="000000">
                <a:alpha val="36862"/>
              </a:srgbClr>
            </a:outerShdw>
          </a:effectLst>
        </p:spPr>
      </p:sp>
      <p:sp>
        <p:nvSpPr>
          <p:cNvPr id="51" name="Google Shape;51;p13"/>
          <p:cNvSpPr>
            <a:spLocks noGrp="1"/>
          </p:cNvSpPr>
          <p:nvPr>
            <p:ph type="pic" idx="4"/>
          </p:nvPr>
        </p:nvSpPr>
        <p:spPr>
          <a:xfrm>
            <a:off x="11714508" y="3009899"/>
            <a:ext cx="4705350" cy="38481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482600" dist="317500" dir="5400000" sx="94000" sy="94000" algn="t" rotWithShape="0">
              <a:srgbClr val="000000">
                <a:alpha val="36862"/>
              </a:srgb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19">
  <p:cSld name="Our team 19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>
            <a:off x="6342376" y="0"/>
            <a:ext cx="11945623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(19-04-22)-03">
  <p:cSld name="Device MockUp (19-04-22)-0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0"/>
          <p:cNvGrpSpPr/>
          <p:nvPr/>
        </p:nvGrpSpPr>
        <p:grpSpPr>
          <a:xfrm flipH="1">
            <a:off x="-3792099" y="-9083913"/>
            <a:ext cx="26705622" cy="27291433"/>
            <a:chOff x="-4629432" y="-9083913"/>
            <a:chExt cx="26705622" cy="27291433"/>
          </a:xfrm>
        </p:grpSpPr>
        <p:sp>
          <p:nvSpPr>
            <p:cNvPr id="101" name="Google Shape;101;p20"/>
            <p:cNvSpPr/>
            <p:nvPr/>
          </p:nvSpPr>
          <p:spPr>
            <a:xfrm rot="10800000">
              <a:off x="0" y="0"/>
              <a:ext cx="18288000" cy="10288588"/>
            </a:xfrm>
            <a:prstGeom prst="rect">
              <a:avLst/>
            </a:prstGeom>
            <a:gradFill>
              <a:gsLst>
                <a:gs pos="0">
                  <a:srgbClr val="E8EDF3"/>
                </a:gs>
                <a:gs pos="5000">
                  <a:srgbClr val="E8EDF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 rot="8297156">
              <a:off x="-1203250" y="-4742841"/>
              <a:ext cx="19853257" cy="17862070"/>
            </a:xfrm>
            <a:custGeom>
              <a:avLst/>
              <a:gdLst/>
              <a:ahLst/>
              <a:cxnLst/>
              <a:rect l="l" t="t" r="r" b="b"/>
              <a:pathLst>
                <a:path w="19853257" h="17862070" extrusionOk="0">
                  <a:moveTo>
                    <a:pt x="13651531" y="17862070"/>
                  </a:moveTo>
                  <a:lnTo>
                    <a:pt x="0" y="5692986"/>
                  </a:lnTo>
                  <a:lnTo>
                    <a:pt x="5074773" y="0"/>
                  </a:lnTo>
                  <a:lnTo>
                    <a:pt x="5665468" y="114315"/>
                  </a:lnTo>
                  <a:lnTo>
                    <a:pt x="6652497" y="354466"/>
                  </a:lnTo>
                  <a:lnTo>
                    <a:pt x="7628932" y="639977"/>
                  </a:lnTo>
                  <a:lnTo>
                    <a:pt x="8592618" y="977302"/>
                  </a:lnTo>
                  <a:lnTo>
                    <a:pt x="9543540" y="1357841"/>
                  </a:lnTo>
                  <a:lnTo>
                    <a:pt x="10475242" y="1788074"/>
                  </a:lnTo>
                  <a:lnTo>
                    <a:pt x="11389882" y="2265845"/>
                  </a:lnTo>
                  <a:lnTo>
                    <a:pt x="12047776" y="2649578"/>
                  </a:lnTo>
                  <a:lnTo>
                    <a:pt x="17893387" y="7860403"/>
                  </a:lnTo>
                  <a:lnTo>
                    <a:pt x="18015685" y="8015182"/>
                  </a:lnTo>
                  <a:lnTo>
                    <a:pt x="18432285" y="8587579"/>
                  </a:lnTo>
                  <a:lnTo>
                    <a:pt x="18827338" y="9168684"/>
                  </a:lnTo>
                  <a:lnTo>
                    <a:pt x="19200829" y="9754180"/>
                  </a:lnTo>
                  <a:lnTo>
                    <a:pt x="19552801" y="10352718"/>
                  </a:lnTo>
                  <a:lnTo>
                    <a:pt x="19853257" y="109048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 rot="3600000">
              <a:off x="2069452" y="-8728682"/>
              <a:ext cx="10244023" cy="20982162"/>
            </a:xfrm>
            <a:custGeom>
              <a:avLst/>
              <a:gdLst/>
              <a:ahLst/>
              <a:cxnLst/>
              <a:rect l="l" t="t" r="r" b="b"/>
              <a:pathLst>
                <a:path w="10244023" h="20982162" extrusionOk="0">
                  <a:moveTo>
                    <a:pt x="0" y="15837871"/>
                  </a:moveTo>
                  <a:lnTo>
                    <a:pt x="9144000" y="0"/>
                  </a:lnTo>
                  <a:lnTo>
                    <a:pt x="10244023" y="635098"/>
                  </a:lnTo>
                  <a:lnTo>
                    <a:pt x="10212636" y="679061"/>
                  </a:lnTo>
                  <a:lnTo>
                    <a:pt x="10064633" y="887889"/>
                  </a:lnTo>
                  <a:lnTo>
                    <a:pt x="9920817" y="1100404"/>
                  </a:lnTo>
                  <a:lnTo>
                    <a:pt x="9778780" y="1315966"/>
                  </a:lnTo>
                  <a:lnTo>
                    <a:pt x="9639150" y="1532159"/>
                  </a:lnTo>
                  <a:lnTo>
                    <a:pt x="9503714" y="1752047"/>
                  </a:lnTo>
                  <a:lnTo>
                    <a:pt x="9372470" y="1975621"/>
                  </a:lnTo>
                  <a:lnTo>
                    <a:pt x="9243634" y="2199829"/>
                  </a:lnTo>
                  <a:lnTo>
                    <a:pt x="9119631" y="2425316"/>
                  </a:lnTo>
                  <a:lnTo>
                    <a:pt x="8994347" y="2655624"/>
                  </a:lnTo>
                  <a:lnTo>
                    <a:pt x="8876313" y="2887843"/>
                  </a:lnTo>
                  <a:lnTo>
                    <a:pt x="8757628" y="3122485"/>
                  </a:lnTo>
                  <a:lnTo>
                    <a:pt x="8645560" y="3361439"/>
                  </a:lnTo>
                  <a:lnTo>
                    <a:pt x="8535897" y="3601031"/>
                  </a:lnTo>
                  <a:lnTo>
                    <a:pt x="8429280" y="3838852"/>
                  </a:lnTo>
                  <a:lnTo>
                    <a:pt x="8326225" y="4082771"/>
                  </a:lnTo>
                  <a:lnTo>
                    <a:pt x="8224943" y="4329737"/>
                  </a:lnTo>
                  <a:lnTo>
                    <a:pt x="8128486" y="4577985"/>
                  </a:lnTo>
                  <a:lnTo>
                    <a:pt x="8034437" y="4826863"/>
                  </a:lnTo>
                  <a:lnTo>
                    <a:pt x="7946360" y="5082476"/>
                  </a:lnTo>
                  <a:lnTo>
                    <a:pt x="7723724" y="5769929"/>
                  </a:lnTo>
                  <a:lnTo>
                    <a:pt x="7534364" y="6458419"/>
                  </a:lnTo>
                  <a:lnTo>
                    <a:pt x="7372818" y="7149074"/>
                  </a:lnTo>
                  <a:lnTo>
                    <a:pt x="7239092" y="7841916"/>
                  </a:lnTo>
                  <a:lnTo>
                    <a:pt x="7136881" y="8532727"/>
                  </a:lnTo>
                  <a:lnTo>
                    <a:pt x="7060067" y="9225086"/>
                  </a:lnTo>
                  <a:lnTo>
                    <a:pt x="7012340" y="9914786"/>
                  </a:lnTo>
                  <a:lnTo>
                    <a:pt x="6995486" y="10604887"/>
                  </a:lnTo>
                  <a:lnTo>
                    <a:pt x="7003538" y="11288645"/>
                  </a:lnTo>
                  <a:lnTo>
                    <a:pt x="7043089" y="11970381"/>
                  </a:lnTo>
                  <a:lnTo>
                    <a:pt x="7103860" y="12649977"/>
                  </a:lnTo>
                  <a:lnTo>
                    <a:pt x="7189530" y="13323222"/>
                  </a:lnTo>
                  <a:lnTo>
                    <a:pt x="7307978" y="13989627"/>
                  </a:lnTo>
                  <a:lnTo>
                    <a:pt x="7448281" y="14651471"/>
                  </a:lnTo>
                  <a:lnTo>
                    <a:pt x="7614114" y="15304559"/>
                  </a:lnTo>
                  <a:lnTo>
                    <a:pt x="7807909" y="15949529"/>
                  </a:lnTo>
                  <a:lnTo>
                    <a:pt x="8024189" y="16587522"/>
                  </a:lnTo>
                  <a:lnTo>
                    <a:pt x="8263595" y="17216116"/>
                  </a:lnTo>
                  <a:lnTo>
                    <a:pt x="8526767" y="17832911"/>
                  </a:lnTo>
                  <a:lnTo>
                    <a:pt x="8818525" y="18439176"/>
                  </a:lnTo>
                  <a:lnTo>
                    <a:pt x="9128581" y="19034774"/>
                  </a:lnTo>
                  <a:lnTo>
                    <a:pt x="9463038" y="19616156"/>
                  </a:lnTo>
                  <a:lnTo>
                    <a:pt x="9585626" y="19812243"/>
                  </a:lnTo>
                  <a:lnTo>
                    <a:pt x="8910173" y="20982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 rot="-9000000">
              <a:off x="539841" y="2473301"/>
              <a:ext cx="17392130" cy="12203678"/>
            </a:xfrm>
            <a:custGeom>
              <a:avLst/>
              <a:gdLst/>
              <a:ahLst/>
              <a:cxnLst/>
              <a:rect l="l" t="t" r="r" b="b"/>
              <a:pathLst>
                <a:path w="17392130" h="12203678" extrusionOk="0">
                  <a:moveTo>
                    <a:pt x="10580003" y="9284979"/>
                  </a:moveTo>
                  <a:lnTo>
                    <a:pt x="9682195" y="9798036"/>
                  </a:lnTo>
                  <a:lnTo>
                    <a:pt x="8753090" y="10265860"/>
                  </a:lnTo>
                  <a:lnTo>
                    <a:pt x="7793510" y="10691396"/>
                  </a:lnTo>
                  <a:lnTo>
                    <a:pt x="6809324" y="11073033"/>
                  </a:lnTo>
                  <a:lnTo>
                    <a:pt x="5795990" y="11405679"/>
                  </a:lnTo>
                  <a:lnTo>
                    <a:pt x="4756466" y="11688565"/>
                  </a:lnTo>
                  <a:lnTo>
                    <a:pt x="3697438" y="11922987"/>
                  </a:lnTo>
                  <a:lnTo>
                    <a:pt x="2990714" y="12045741"/>
                  </a:lnTo>
                  <a:lnTo>
                    <a:pt x="2288031" y="12148425"/>
                  </a:lnTo>
                  <a:lnTo>
                    <a:pt x="1766506" y="12203678"/>
                  </a:lnTo>
                  <a:lnTo>
                    <a:pt x="0" y="9143999"/>
                  </a:lnTo>
                  <a:lnTo>
                    <a:pt x="15837872" y="0"/>
                  </a:lnTo>
                  <a:lnTo>
                    <a:pt x="17392130" y="2692055"/>
                  </a:lnTo>
                  <a:lnTo>
                    <a:pt x="17185539" y="3013569"/>
                  </a:lnTo>
                  <a:lnTo>
                    <a:pt x="16597741" y="3840647"/>
                  </a:lnTo>
                  <a:lnTo>
                    <a:pt x="15970081" y="4637482"/>
                  </a:lnTo>
                  <a:lnTo>
                    <a:pt x="15305501" y="5403263"/>
                  </a:lnTo>
                  <a:lnTo>
                    <a:pt x="14604001" y="6137979"/>
                  </a:lnTo>
                  <a:lnTo>
                    <a:pt x="13868531" y="6840846"/>
                  </a:lnTo>
                  <a:lnTo>
                    <a:pt x="13094555" y="7506752"/>
                  </a:lnTo>
                  <a:lnTo>
                    <a:pt x="12289529" y="8140002"/>
                  </a:lnTo>
                  <a:lnTo>
                    <a:pt x="11451088" y="87317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0"/>
          <p:cNvSpPr>
            <a:spLocks noGrp="1"/>
          </p:cNvSpPr>
          <p:nvPr>
            <p:ph type="pic" idx="2"/>
          </p:nvPr>
        </p:nvSpPr>
        <p:spPr>
          <a:xfrm rot="-900000">
            <a:off x="10715009" y="1340723"/>
            <a:ext cx="3352705" cy="7158598"/>
          </a:xfrm>
          <a:prstGeom prst="rect">
            <a:avLst/>
          </a:prstGeom>
          <a:solidFill>
            <a:srgbClr val="2F2F2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1"/>
          <p:cNvGrpSpPr/>
          <p:nvPr/>
        </p:nvGrpSpPr>
        <p:grpSpPr>
          <a:xfrm flipH="1">
            <a:off x="-3792099" y="-9102224"/>
            <a:ext cx="26718586" cy="27309745"/>
            <a:chOff x="-4642397" y="-9102224"/>
            <a:chExt cx="26718586" cy="27309745"/>
          </a:xfrm>
        </p:grpSpPr>
        <p:sp>
          <p:nvSpPr>
            <p:cNvPr id="108" name="Google Shape;108;p21"/>
            <p:cNvSpPr/>
            <p:nvPr/>
          </p:nvSpPr>
          <p:spPr>
            <a:xfrm rot="10800000">
              <a:off x="0" y="88"/>
              <a:ext cx="18288000" cy="10288500"/>
            </a:xfrm>
            <a:prstGeom prst="rect">
              <a:avLst/>
            </a:prstGeom>
            <a:gradFill>
              <a:gsLst>
                <a:gs pos="0">
                  <a:srgbClr val="E8EDF3"/>
                </a:gs>
                <a:gs pos="5000">
                  <a:srgbClr val="E8EDF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167999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 rot="8300561">
              <a:off x="-1214601" y="-4760484"/>
              <a:ext cx="19862995" cy="17870831"/>
            </a:xfrm>
            <a:custGeom>
              <a:avLst/>
              <a:gdLst/>
              <a:ahLst/>
              <a:cxnLst/>
              <a:rect l="l" t="t" r="r" b="b"/>
              <a:pathLst>
                <a:path w="19853257" h="17862070" extrusionOk="0">
                  <a:moveTo>
                    <a:pt x="13651531" y="17862070"/>
                  </a:moveTo>
                  <a:lnTo>
                    <a:pt x="0" y="5692986"/>
                  </a:lnTo>
                  <a:lnTo>
                    <a:pt x="5074773" y="0"/>
                  </a:lnTo>
                  <a:lnTo>
                    <a:pt x="5665468" y="114315"/>
                  </a:lnTo>
                  <a:lnTo>
                    <a:pt x="6652497" y="354466"/>
                  </a:lnTo>
                  <a:lnTo>
                    <a:pt x="7628932" y="639977"/>
                  </a:lnTo>
                  <a:lnTo>
                    <a:pt x="8592618" y="977302"/>
                  </a:lnTo>
                  <a:lnTo>
                    <a:pt x="9543540" y="1357841"/>
                  </a:lnTo>
                  <a:lnTo>
                    <a:pt x="10475242" y="1788074"/>
                  </a:lnTo>
                  <a:lnTo>
                    <a:pt x="11389882" y="2265845"/>
                  </a:lnTo>
                  <a:lnTo>
                    <a:pt x="12047776" y="2649578"/>
                  </a:lnTo>
                  <a:lnTo>
                    <a:pt x="17893387" y="7860403"/>
                  </a:lnTo>
                  <a:lnTo>
                    <a:pt x="18015685" y="8015182"/>
                  </a:lnTo>
                  <a:lnTo>
                    <a:pt x="18432285" y="8587579"/>
                  </a:lnTo>
                  <a:lnTo>
                    <a:pt x="18827338" y="9168684"/>
                  </a:lnTo>
                  <a:lnTo>
                    <a:pt x="19200829" y="9754180"/>
                  </a:lnTo>
                  <a:lnTo>
                    <a:pt x="19552801" y="10352718"/>
                  </a:lnTo>
                  <a:lnTo>
                    <a:pt x="19853257" y="10904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 rot="3598236">
              <a:off x="2084757" y="-8724619"/>
              <a:ext cx="10234927" cy="20963532"/>
            </a:xfrm>
            <a:custGeom>
              <a:avLst/>
              <a:gdLst/>
              <a:ahLst/>
              <a:cxnLst/>
              <a:rect l="l" t="t" r="r" b="b"/>
              <a:pathLst>
                <a:path w="10244023" h="20982162" extrusionOk="0">
                  <a:moveTo>
                    <a:pt x="0" y="15837871"/>
                  </a:moveTo>
                  <a:lnTo>
                    <a:pt x="9144000" y="0"/>
                  </a:lnTo>
                  <a:lnTo>
                    <a:pt x="10244023" y="635098"/>
                  </a:lnTo>
                  <a:lnTo>
                    <a:pt x="10212636" y="679061"/>
                  </a:lnTo>
                  <a:lnTo>
                    <a:pt x="10064633" y="887889"/>
                  </a:lnTo>
                  <a:lnTo>
                    <a:pt x="9920817" y="1100404"/>
                  </a:lnTo>
                  <a:lnTo>
                    <a:pt x="9778780" y="1315966"/>
                  </a:lnTo>
                  <a:lnTo>
                    <a:pt x="9639150" y="1532159"/>
                  </a:lnTo>
                  <a:lnTo>
                    <a:pt x="9503714" y="1752047"/>
                  </a:lnTo>
                  <a:lnTo>
                    <a:pt x="9372470" y="1975621"/>
                  </a:lnTo>
                  <a:lnTo>
                    <a:pt x="9243634" y="2199829"/>
                  </a:lnTo>
                  <a:lnTo>
                    <a:pt x="9119631" y="2425316"/>
                  </a:lnTo>
                  <a:lnTo>
                    <a:pt x="8994347" y="2655624"/>
                  </a:lnTo>
                  <a:lnTo>
                    <a:pt x="8876313" y="2887843"/>
                  </a:lnTo>
                  <a:lnTo>
                    <a:pt x="8757628" y="3122485"/>
                  </a:lnTo>
                  <a:lnTo>
                    <a:pt x="8645560" y="3361439"/>
                  </a:lnTo>
                  <a:lnTo>
                    <a:pt x="8535897" y="3601031"/>
                  </a:lnTo>
                  <a:lnTo>
                    <a:pt x="8429280" y="3838852"/>
                  </a:lnTo>
                  <a:lnTo>
                    <a:pt x="8326225" y="4082771"/>
                  </a:lnTo>
                  <a:lnTo>
                    <a:pt x="8224943" y="4329737"/>
                  </a:lnTo>
                  <a:lnTo>
                    <a:pt x="8128486" y="4577985"/>
                  </a:lnTo>
                  <a:lnTo>
                    <a:pt x="8034437" y="4826863"/>
                  </a:lnTo>
                  <a:lnTo>
                    <a:pt x="7946360" y="5082476"/>
                  </a:lnTo>
                  <a:lnTo>
                    <a:pt x="7723724" y="5769929"/>
                  </a:lnTo>
                  <a:lnTo>
                    <a:pt x="7534364" y="6458419"/>
                  </a:lnTo>
                  <a:lnTo>
                    <a:pt x="7372818" y="7149074"/>
                  </a:lnTo>
                  <a:lnTo>
                    <a:pt x="7239092" y="7841916"/>
                  </a:lnTo>
                  <a:lnTo>
                    <a:pt x="7136881" y="8532727"/>
                  </a:lnTo>
                  <a:lnTo>
                    <a:pt x="7060067" y="9225086"/>
                  </a:lnTo>
                  <a:lnTo>
                    <a:pt x="7012340" y="9914786"/>
                  </a:lnTo>
                  <a:lnTo>
                    <a:pt x="6995486" y="10604887"/>
                  </a:lnTo>
                  <a:lnTo>
                    <a:pt x="7003538" y="11288645"/>
                  </a:lnTo>
                  <a:lnTo>
                    <a:pt x="7043089" y="11970381"/>
                  </a:lnTo>
                  <a:lnTo>
                    <a:pt x="7103860" y="12649977"/>
                  </a:lnTo>
                  <a:lnTo>
                    <a:pt x="7189530" y="13323222"/>
                  </a:lnTo>
                  <a:lnTo>
                    <a:pt x="7307978" y="13989627"/>
                  </a:lnTo>
                  <a:lnTo>
                    <a:pt x="7448281" y="14651471"/>
                  </a:lnTo>
                  <a:lnTo>
                    <a:pt x="7614114" y="15304559"/>
                  </a:lnTo>
                  <a:lnTo>
                    <a:pt x="7807909" y="15949529"/>
                  </a:lnTo>
                  <a:lnTo>
                    <a:pt x="8024189" y="16587522"/>
                  </a:lnTo>
                  <a:lnTo>
                    <a:pt x="8263595" y="17216116"/>
                  </a:lnTo>
                  <a:lnTo>
                    <a:pt x="8526767" y="17832911"/>
                  </a:lnTo>
                  <a:lnTo>
                    <a:pt x="8818525" y="18439176"/>
                  </a:lnTo>
                  <a:lnTo>
                    <a:pt x="9128581" y="19034774"/>
                  </a:lnTo>
                  <a:lnTo>
                    <a:pt x="9463038" y="19616156"/>
                  </a:lnTo>
                  <a:lnTo>
                    <a:pt x="9585626" y="19812243"/>
                  </a:lnTo>
                  <a:lnTo>
                    <a:pt x="8910173" y="20982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 rot="-8998236">
              <a:off x="556479" y="2484976"/>
              <a:ext cx="17376688" cy="12192842"/>
            </a:xfrm>
            <a:custGeom>
              <a:avLst/>
              <a:gdLst/>
              <a:ahLst/>
              <a:cxnLst/>
              <a:rect l="l" t="t" r="r" b="b"/>
              <a:pathLst>
                <a:path w="17392130" h="12203678" extrusionOk="0">
                  <a:moveTo>
                    <a:pt x="10580003" y="9284979"/>
                  </a:moveTo>
                  <a:lnTo>
                    <a:pt x="9682195" y="9798036"/>
                  </a:lnTo>
                  <a:lnTo>
                    <a:pt x="8753090" y="10265860"/>
                  </a:lnTo>
                  <a:lnTo>
                    <a:pt x="7793510" y="10691396"/>
                  </a:lnTo>
                  <a:lnTo>
                    <a:pt x="6809324" y="11073033"/>
                  </a:lnTo>
                  <a:lnTo>
                    <a:pt x="5795990" y="11405679"/>
                  </a:lnTo>
                  <a:lnTo>
                    <a:pt x="4756466" y="11688565"/>
                  </a:lnTo>
                  <a:lnTo>
                    <a:pt x="3697438" y="11922987"/>
                  </a:lnTo>
                  <a:lnTo>
                    <a:pt x="2990714" y="12045741"/>
                  </a:lnTo>
                  <a:lnTo>
                    <a:pt x="2288031" y="12148425"/>
                  </a:lnTo>
                  <a:lnTo>
                    <a:pt x="1766506" y="12203678"/>
                  </a:lnTo>
                  <a:lnTo>
                    <a:pt x="0" y="9143999"/>
                  </a:lnTo>
                  <a:lnTo>
                    <a:pt x="15837872" y="0"/>
                  </a:lnTo>
                  <a:lnTo>
                    <a:pt x="17392130" y="2692055"/>
                  </a:lnTo>
                  <a:lnTo>
                    <a:pt x="17185539" y="3013569"/>
                  </a:lnTo>
                  <a:lnTo>
                    <a:pt x="16597741" y="3840647"/>
                  </a:lnTo>
                  <a:lnTo>
                    <a:pt x="15970081" y="4637482"/>
                  </a:lnTo>
                  <a:lnTo>
                    <a:pt x="15305501" y="5403263"/>
                  </a:lnTo>
                  <a:lnTo>
                    <a:pt x="14604001" y="6137979"/>
                  </a:lnTo>
                  <a:lnTo>
                    <a:pt x="13868531" y="6840846"/>
                  </a:lnTo>
                  <a:lnTo>
                    <a:pt x="13094555" y="7506752"/>
                  </a:lnTo>
                  <a:lnTo>
                    <a:pt x="12289529" y="8140002"/>
                  </a:lnTo>
                  <a:lnTo>
                    <a:pt x="11451088" y="87317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21"/>
          <p:cNvSpPr/>
          <p:nvPr/>
        </p:nvSpPr>
        <p:spPr>
          <a:xfrm>
            <a:off x="6803575" y="-75"/>
            <a:ext cx="11484600" cy="1028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2"/>
          <p:cNvGrpSpPr/>
          <p:nvPr/>
        </p:nvGrpSpPr>
        <p:grpSpPr>
          <a:xfrm flipH="1">
            <a:off x="-3792099" y="-9102234"/>
            <a:ext cx="27585684" cy="27309754"/>
            <a:chOff x="-5509495" y="-9102234"/>
            <a:chExt cx="27585684" cy="27309754"/>
          </a:xfrm>
        </p:grpSpPr>
        <p:sp>
          <p:nvSpPr>
            <p:cNvPr id="115" name="Google Shape;115;p22"/>
            <p:cNvSpPr/>
            <p:nvPr/>
          </p:nvSpPr>
          <p:spPr>
            <a:xfrm rot="10800000">
              <a:off x="0" y="88"/>
              <a:ext cx="18288000" cy="10288500"/>
            </a:xfrm>
            <a:prstGeom prst="rect">
              <a:avLst/>
            </a:prstGeom>
            <a:gradFill>
              <a:gsLst>
                <a:gs pos="0">
                  <a:srgbClr val="E8EDF3"/>
                </a:gs>
                <a:gs pos="5000">
                  <a:srgbClr val="E8EDF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167999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 rot="8300561">
              <a:off x="-1214601" y="-4760484"/>
              <a:ext cx="19862995" cy="17870831"/>
            </a:xfrm>
            <a:custGeom>
              <a:avLst/>
              <a:gdLst/>
              <a:ahLst/>
              <a:cxnLst/>
              <a:rect l="l" t="t" r="r" b="b"/>
              <a:pathLst>
                <a:path w="19853257" h="17862070" extrusionOk="0">
                  <a:moveTo>
                    <a:pt x="13651531" y="17862070"/>
                  </a:moveTo>
                  <a:lnTo>
                    <a:pt x="0" y="5692986"/>
                  </a:lnTo>
                  <a:lnTo>
                    <a:pt x="5074773" y="0"/>
                  </a:lnTo>
                  <a:lnTo>
                    <a:pt x="5665468" y="114315"/>
                  </a:lnTo>
                  <a:lnTo>
                    <a:pt x="6652497" y="354466"/>
                  </a:lnTo>
                  <a:lnTo>
                    <a:pt x="7628932" y="639977"/>
                  </a:lnTo>
                  <a:lnTo>
                    <a:pt x="8592618" y="977302"/>
                  </a:lnTo>
                  <a:lnTo>
                    <a:pt x="9543540" y="1357841"/>
                  </a:lnTo>
                  <a:lnTo>
                    <a:pt x="10475242" y="1788074"/>
                  </a:lnTo>
                  <a:lnTo>
                    <a:pt x="11389882" y="2265845"/>
                  </a:lnTo>
                  <a:lnTo>
                    <a:pt x="12047776" y="2649578"/>
                  </a:lnTo>
                  <a:lnTo>
                    <a:pt x="17893387" y="7860403"/>
                  </a:lnTo>
                  <a:lnTo>
                    <a:pt x="18015685" y="8015182"/>
                  </a:lnTo>
                  <a:lnTo>
                    <a:pt x="18432285" y="8587579"/>
                  </a:lnTo>
                  <a:lnTo>
                    <a:pt x="18827338" y="9168684"/>
                  </a:lnTo>
                  <a:lnTo>
                    <a:pt x="19200829" y="9754180"/>
                  </a:lnTo>
                  <a:lnTo>
                    <a:pt x="19552801" y="10352718"/>
                  </a:lnTo>
                  <a:lnTo>
                    <a:pt x="19853257" y="10904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 rot="3598236">
              <a:off x="1008832" y="-9907919"/>
              <a:ext cx="10234927" cy="20963532"/>
            </a:xfrm>
            <a:custGeom>
              <a:avLst/>
              <a:gdLst/>
              <a:ahLst/>
              <a:cxnLst/>
              <a:rect l="l" t="t" r="r" b="b"/>
              <a:pathLst>
                <a:path w="10244023" h="20982162" extrusionOk="0">
                  <a:moveTo>
                    <a:pt x="0" y="15837871"/>
                  </a:moveTo>
                  <a:lnTo>
                    <a:pt x="9144000" y="0"/>
                  </a:lnTo>
                  <a:lnTo>
                    <a:pt x="10244023" y="635098"/>
                  </a:lnTo>
                  <a:lnTo>
                    <a:pt x="10212636" y="679061"/>
                  </a:lnTo>
                  <a:lnTo>
                    <a:pt x="10064633" y="887889"/>
                  </a:lnTo>
                  <a:lnTo>
                    <a:pt x="9920817" y="1100404"/>
                  </a:lnTo>
                  <a:lnTo>
                    <a:pt x="9778780" y="1315966"/>
                  </a:lnTo>
                  <a:lnTo>
                    <a:pt x="9639150" y="1532159"/>
                  </a:lnTo>
                  <a:lnTo>
                    <a:pt x="9503714" y="1752047"/>
                  </a:lnTo>
                  <a:lnTo>
                    <a:pt x="9372470" y="1975621"/>
                  </a:lnTo>
                  <a:lnTo>
                    <a:pt x="9243634" y="2199829"/>
                  </a:lnTo>
                  <a:lnTo>
                    <a:pt x="9119631" y="2425316"/>
                  </a:lnTo>
                  <a:lnTo>
                    <a:pt x="8994347" y="2655624"/>
                  </a:lnTo>
                  <a:lnTo>
                    <a:pt x="8876313" y="2887843"/>
                  </a:lnTo>
                  <a:lnTo>
                    <a:pt x="8757628" y="3122485"/>
                  </a:lnTo>
                  <a:lnTo>
                    <a:pt x="8645560" y="3361439"/>
                  </a:lnTo>
                  <a:lnTo>
                    <a:pt x="8535897" y="3601031"/>
                  </a:lnTo>
                  <a:lnTo>
                    <a:pt x="8429280" y="3838852"/>
                  </a:lnTo>
                  <a:lnTo>
                    <a:pt x="8326225" y="4082771"/>
                  </a:lnTo>
                  <a:lnTo>
                    <a:pt x="8224943" y="4329737"/>
                  </a:lnTo>
                  <a:lnTo>
                    <a:pt x="8128486" y="4577985"/>
                  </a:lnTo>
                  <a:lnTo>
                    <a:pt x="8034437" y="4826863"/>
                  </a:lnTo>
                  <a:lnTo>
                    <a:pt x="7946360" y="5082476"/>
                  </a:lnTo>
                  <a:lnTo>
                    <a:pt x="7723724" y="5769929"/>
                  </a:lnTo>
                  <a:lnTo>
                    <a:pt x="7534364" y="6458419"/>
                  </a:lnTo>
                  <a:lnTo>
                    <a:pt x="7372818" y="7149074"/>
                  </a:lnTo>
                  <a:lnTo>
                    <a:pt x="7239092" y="7841916"/>
                  </a:lnTo>
                  <a:lnTo>
                    <a:pt x="7136881" y="8532727"/>
                  </a:lnTo>
                  <a:lnTo>
                    <a:pt x="7060067" y="9225086"/>
                  </a:lnTo>
                  <a:lnTo>
                    <a:pt x="7012340" y="9914786"/>
                  </a:lnTo>
                  <a:lnTo>
                    <a:pt x="6995486" y="10604887"/>
                  </a:lnTo>
                  <a:lnTo>
                    <a:pt x="7003538" y="11288645"/>
                  </a:lnTo>
                  <a:lnTo>
                    <a:pt x="7043089" y="11970381"/>
                  </a:lnTo>
                  <a:lnTo>
                    <a:pt x="7103860" y="12649977"/>
                  </a:lnTo>
                  <a:lnTo>
                    <a:pt x="7189530" y="13323222"/>
                  </a:lnTo>
                  <a:lnTo>
                    <a:pt x="7307978" y="13989627"/>
                  </a:lnTo>
                  <a:lnTo>
                    <a:pt x="7448281" y="14651471"/>
                  </a:lnTo>
                  <a:lnTo>
                    <a:pt x="7614114" y="15304559"/>
                  </a:lnTo>
                  <a:lnTo>
                    <a:pt x="7807909" y="15949529"/>
                  </a:lnTo>
                  <a:lnTo>
                    <a:pt x="8024189" y="16587522"/>
                  </a:lnTo>
                  <a:lnTo>
                    <a:pt x="8263595" y="17216116"/>
                  </a:lnTo>
                  <a:lnTo>
                    <a:pt x="8526767" y="17832911"/>
                  </a:lnTo>
                  <a:lnTo>
                    <a:pt x="8818525" y="18439176"/>
                  </a:lnTo>
                  <a:lnTo>
                    <a:pt x="9128581" y="19034774"/>
                  </a:lnTo>
                  <a:lnTo>
                    <a:pt x="9463038" y="19616156"/>
                  </a:lnTo>
                  <a:lnTo>
                    <a:pt x="9585626" y="19812243"/>
                  </a:lnTo>
                  <a:lnTo>
                    <a:pt x="8910173" y="20982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 rot="-8998236">
              <a:off x="556479" y="2484976"/>
              <a:ext cx="17376688" cy="12192842"/>
            </a:xfrm>
            <a:custGeom>
              <a:avLst/>
              <a:gdLst/>
              <a:ahLst/>
              <a:cxnLst/>
              <a:rect l="l" t="t" r="r" b="b"/>
              <a:pathLst>
                <a:path w="17392130" h="12203678" extrusionOk="0">
                  <a:moveTo>
                    <a:pt x="10580003" y="9284979"/>
                  </a:moveTo>
                  <a:lnTo>
                    <a:pt x="9682195" y="9798036"/>
                  </a:lnTo>
                  <a:lnTo>
                    <a:pt x="8753090" y="10265860"/>
                  </a:lnTo>
                  <a:lnTo>
                    <a:pt x="7793510" y="10691396"/>
                  </a:lnTo>
                  <a:lnTo>
                    <a:pt x="6809324" y="11073033"/>
                  </a:lnTo>
                  <a:lnTo>
                    <a:pt x="5795990" y="11405679"/>
                  </a:lnTo>
                  <a:lnTo>
                    <a:pt x="4756466" y="11688565"/>
                  </a:lnTo>
                  <a:lnTo>
                    <a:pt x="3697438" y="11922987"/>
                  </a:lnTo>
                  <a:lnTo>
                    <a:pt x="2990714" y="12045741"/>
                  </a:lnTo>
                  <a:lnTo>
                    <a:pt x="2288031" y="12148425"/>
                  </a:lnTo>
                  <a:lnTo>
                    <a:pt x="1766506" y="12203678"/>
                  </a:lnTo>
                  <a:lnTo>
                    <a:pt x="0" y="9143999"/>
                  </a:lnTo>
                  <a:lnTo>
                    <a:pt x="15837872" y="0"/>
                  </a:lnTo>
                  <a:lnTo>
                    <a:pt x="17392130" y="2692055"/>
                  </a:lnTo>
                  <a:lnTo>
                    <a:pt x="17185539" y="3013569"/>
                  </a:lnTo>
                  <a:lnTo>
                    <a:pt x="16597741" y="3840647"/>
                  </a:lnTo>
                  <a:lnTo>
                    <a:pt x="15970081" y="4637482"/>
                  </a:lnTo>
                  <a:lnTo>
                    <a:pt x="15305501" y="5403263"/>
                  </a:lnTo>
                  <a:lnTo>
                    <a:pt x="14604001" y="6137979"/>
                  </a:lnTo>
                  <a:lnTo>
                    <a:pt x="13868531" y="6840846"/>
                  </a:lnTo>
                  <a:lnTo>
                    <a:pt x="13094555" y="7506752"/>
                  </a:lnTo>
                  <a:lnTo>
                    <a:pt x="12289529" y="8140002"/>
                  </a:lnTo>
                  <a:lnTo>
                    <a:pt x="11451088" y="87317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2"/>
          <p:cNvSpPr/>
          <p:nvPr/>
        </p:nvSpPr>
        <p:spPr>
          <a:xfrm>
            <a:off x="0" y="38"/>
            <a:ext cx="11484600" cy="1028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1_Title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sldNum" idx="12"/>
          </p:nvPr>
        </p:nvSpPr>
        <p:spPr>
          <a:xfrm>
            <a:off x="13809517" y="9348920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7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99600" y="143450"/>
            <a:ext cx="168888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JCOIN logo">
  <p:cSld name="CUSTOM_5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-15225" y="9051575"/>
            <a:ext cx="18288000" cy="45600"/>
          </a:xfrm>
          <a:prstGeom prst="rect">
            <a:avLst/>
          </a:prstGeom>
          <a:solidFill>
            <a:srgbClr val="09314C"/>
          </a:solidFill>
          <a:ln w="9525" cap="flat" cmpd="sng">
            <a:solidFill>
              <a:srgbClr val="0931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1202975"/>
            <a:ext cx="18288000" cy="9000"/>
          </a:xfrm>
          <a:prstGeom prst="rect">
            <a:avLst/>
          </a:prstGeom>
          <a:solidFill>
            <a:srgbClr val="09314C"/>
          </a:solidFill>
          <a:ln w="9525" cap="flat" cmpd="sng">
            <a:solidFill>
              <a:srgbClr val="0931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99600" y="143450"/>
            <a:ext cx="16888800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99450" y="1388050"/>
            <a:ext cx="16888800" cy="72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●"/>
              <a:defRPr sz="2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  <a:defRPr sz="24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Light"/>
              <a:buChar char="■"/>
              <a:def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9600" y="8887352"/>
            <a:ext cx="2233226" cy="13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6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600" y="143450"/>
            <a:ext cx="16888800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314C"/>
              </a:buClr>
              <a:buSzPts val="4400"/>
              <a:buFont typeface="Montserrat ExtraBold"/>
              <a:buNone/>
              <a:defRPr sz="4400">
                <a:solidFill>
                  <a:srgbClr val="09314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99450" y="1388050"/>
            <a:ext cx="16888800" cy="72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Char char="●"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Char char="○"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■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○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■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○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■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8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5622650" y="-35825"/>
            <a:ext cx="12665400" cy="10324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03">
  <p:cSld name="Opening (15-04-24)-0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11266882" y="678368"/>
            <a:ext cx="7021117" cy="8931852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01">
  <p:cSld name="Opening (15-04-24)-0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24">
  <p:cSld name="Opening (15-04-24)-2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>
            <a:spLocks noGrp="1"/>
          </p:cNvSpPr>
          <p:nvPr>
            <p:ph type="pic" idx="2"/>
          </p:nvPr>
        </p:nvSpPr>
        <p:spPr>
          <a:xfrm>
            <a:off x="0" y="0"/>
            <a:ext cx="8495071" cy="2387467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33" name="Google Shape;33;p9"/>
          <p:cNvSpPr>
            <a:spLocks noGrp="1"/>
          </p:cNvSpPr>
          <p:nvPr>
            <p:ph type="pic" idx="3"/>
          </p:nvPr>
        </p:nvSpPr>
        <p:spPr>
          <a:xfrm>
            <a:off x="8495071" y="2387468"/>
            <a:ext cx="9792929" cy="790112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23">
  <p:cSld name="Opening (15-04-24)-2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9407260" y="440940"/>
            <a:ext cx="8366544" cy="940670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9600" y="143450"/>
            <a:ext cx="168888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ontserrat ExtraBold"/>
              <a:buNone/>
              <a:defRPr sz="4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9450" y="1388050"/>
            <a:ext cx="16888800" cy="72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Font typeface="Open Sans Medium"/>
              <a:buChar char="●"/>
              <a:defRPr sz="28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Open Sans Medium"/>
              <a:buChar char="○"/>
              <a:defRPr sz="24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Open Sans Medium"/>
              <a:buChar char="■"/>
              <a:defRPr sz="20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●"/>
              <a:defRPr sz="18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○"/>
              <a:defRPr sz="18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■"/>
              <a:defRPr sz="18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●"/>
              <a:defRPr sz="18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○"/>
              <a:defRPr sz="18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■"/>
              <a:defRPr sz="18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1" r:id="rId11"/>
    <p:sldLayoutId id="2147483666" r:id="rId12"/>
    <p:sldLayoutId id="2147483667" r:id="rId13"/>
    <p:sldLayoutId id="2147483668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oinctc.org/resources/j-ri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://www.jcoinct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cpilot@gm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Howard.Henderson@tsu.edu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jwilde2@gm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/>
        </p:nvSpPr>
        <p:spPr>
          <a:xfrm>
            <a:off x="1904690" y="6338727"/>
            <a:ext cx="9068110" cy="64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JCOIN Rapid Innovation Grants (J-RIG)</a:t>
            </a:r>
            <a:endParaRPr sz="33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8" name="Google Shape;178;p32"/>
          <p:cNvCxnSpPr/>
          <p:nvPr/>
        </p:nvCxnSpPr>
        <p:spPr>
          <a:xfrm rot="10800000">
            <a:off x="2033775" y="6038789"/>
            <a:ext cx="1195200" cy="0"/>
          </a:xfrm>
          <a:prstGeom prst="straightConnector1">
            <a:avLst/>
          </a:prstGeom>
          <a:noFill/>
          <a:ln w="41275" cap="flat" cmpd="sng">
            <a:solidFill>
              <a:srgbClr val="4B6F6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32"/>
          <p:cNvSpPr txBox="1"/>
          <p:nvPr/>
        </p:nvSpPr>
        <p:spPr>
          <a:xfrm>
            <a:off x="2033774" y="4208633"/>
            <a:ext cx="1007645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Justice Community Overdose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Innovation Network (JCOIN 2.0) </a:t>
            </a:r>
            <a:endParaRPr sz="4400" i="0" u="none" strike="noStrike" cap="none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2077745" y="9320769"/>
            <a:ext cx="23604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0" y="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California@3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0950" y="-344819"/>
            <a:ext cx="3643076" cy="22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24D80-4F28-1581-C043-B7F1CCCD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218F-4EC9-82DD-4484-0AC04E10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0" y="143450"/>
            <a:ext cx="16888800" cy="1244600"/>
          </a:xfrm>
        </p:spPr>
        <p:txBody>
          <a:bodyPr/>
          <a:lstStyle/>
          <a:p>
            <a:r>
              <a:rPr lang="en-US" sz="3600" b="1" dirty="0">
                <a:latin typeface="Arial Rounded MT Bold" panose="020F0704030504030204" pitchFamily="34" charset="77"/>
              </a:rPr>
              <a:t>Titles of some funded projects, 2019-2023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A5B2A-43B9-67A3-09CD-46FA4FCD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450" y="1851106"/>
            <a:ext cx="16888800" cy="660063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A statewide evaluation of the implementation of MOUD in Vermont correctional facilities and the impact of covid-19 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Teleservices in judicially-led diversion programs: The impact of COVID-19 on the adoption of remote treatment and recovery services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Improving low-threshold naloxone-on-release from incarceration</a:t>
            </a:r>
            <a:r>
              <a:rPr lang="en-US" sz="2800" dirty="0">
                <a:effectLst/>
                <a:latin typeface="Arial Rounded MT Bold" panose="020F0704030504030204" pitchFamily="34" charset="77"/>
              </a:rPr>
              <a:t> </a:t>
            </a:r>
            <a:endParaRPr lang="en-US" sz="2800" dirty="0">
              <a:latin typeface="Arial Rounded MT Bold" panose="020F0704030504030204" pitchFamily="34" charset="77"/>
            </a:endParaRP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Decreasing relapse and recidivism:  The evaluation of a novel continuity of care model for offenders with substance use disorder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Identifying MOUD decision-making factors in criminal problem-solving courts</a:t>
            </a:r>
            <a:r>
              <a:rPr lang="en-US" sz="2800" dirty="0">
                <a:effectLst/>
                <a:latin typeface="Arial Rounded MT Bold" panose="020F0704030504030204" pitchFamily="34" charset="77"/>
              </a:rPr>
              <a:t> </a:t>
            </a:r>
            <a:endParaRPr lang="en-US" sz="2800" dirty="0">
              <a:latin typeface="Arial Rounded MT Bold" panose="020F0704030504030204" pitchFamily="34" charset="77"/>
            </a:endParaRP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Addressing risk: Testing a specialized reproductive health and substance use intervention for girls involved in the juvenile justice system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Peer delivered episodic future thinking to improve MOUD treatment engagement among returning citizens</a:t>
            </a:r>
            <a:r>
              <a:rPr lang="en-US" sz="2800" dirty="0">
                <a:effectLst/>
                <a:latin typeface="Arial Rounded MT Bold" panose="020F0704030504030204" pitchFamily="34" charset="77"/>
              </a:rPr>
              <a:t> 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The effect of SDOH and OUD treatment post release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  <a:ea typeface="Arial" panose="020B0604020202020204" pitchFamily="34" charset="0"/>
              </a:rPr>
              <a:t>Post-overdose pathways to buprenorphine initiation: A pragmatic trial of treatment delivered in the field</a:t>
            </a:r>
            <a:r>
              <a:rPr lang="en-US" sz="2800" dirty="0">
                <a:effectLst/>
                <a:latin typeface="Arial Rounded MT Bold" panose="020F0704030504030204" pitchFamily="34" charset="77"/>
              </a:rPr>
              <a:t> </a:t>
            </a:r>
            <a:endParaRPr lang="en-US" sz="2800" dirty="0">
              <a:latin typeface="Arial Rounded MT Bold" panose="020F0704030504030204" pitchFamily="34" charset="77"/>
            </a:endParaRP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4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>
            <a:spLocks noGrp="1"/>
          </p:cNvSpPr>
          <p:nvPr>
            <p:ph type="pic" idx="2"/>
          </p:nvPr>
        </p:nvSpPr>
        <p:spPr>
          <a:xfrm>
            <a:off x="11909502" y="678368"/>
            <a:ext cx="6378497" cy="8931852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 Rounded MT Bold" panose="020F0704030504030204" pitchFamily="34" charset="77"/>
              </a:rPr>
              <a:t>From a J-RIG awardee:</a:t>
            </a:r>
          </a:p>
          <a:p>
            <a:endParaRPr lang="en-US" dirty="0"/>
          </a:p>
          <a:p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The [J-RIG] funds were integral in being able to expand our pilot work and demonstrate there was feasibility in the project design and implementation. The J-RIG funding garnered additional attention and support from other agencies funding court work and has led to the rapid implementation of the project in these agencies because of … this pilot work.</a:t>
            </a:r>
          </a:p>
        </p:txBody>
      </p:sp>
      <p:sp>
        <p:nvSpPr>
          <p:cNvPr id="236" name="Google Shape;236;p37"/>
          <p:cNvSpPr/>
          <p:nvPr/>
        </p:nvSpPr>
        <p:spPr>
          <a:xfrm>
            <a:off x="4102451" y="0"/>
            <a:ext cx="9660188" cy="3320928"/>
          </a:xfrm>
          <a:custGeom>
            <a:avLst/>
            <a:gdLst/>
            <a:ahLst/>
            <a:cxnLst/>
            <a:rect l="l" t="t" r="r" b="b"/>
            <a:pathLst>
              <a:path w="10775200" h="4378304" extrusionOk="0">
                <a:moveTo>
                  <a:pt x="0" y="0"/>
                </a:moveTo>
                <a:lnTo>
                  <a:pt x="10775200" y="0"/>
                </a:lnTo>
                <a:lnTo>
                  <a:pt x="10717367" y="250577"/>
                </a:lnTo>
                <a:cubicBezTo>
                  <a:pt x="10106635" y="2624301"/>
                  <a:pt x="7951952" y="4378304"/>
                  <a:pt x="5387600" y="4378304"/>
                </a:cubicBezTo>
                <a:cubicBezTo>
                  <a:pt x="2823249" y="4378304"/>
                  <a:pt x="668565" y="2624301"/>
                  <a:pt x="57833" y="250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37"/>
          <p:cNvGrpSpPr/>
          <p:nvPr/>
        </p:nvGrpSpPr>
        <p:grpSpPr>
          <a:xfrm>
            <a:off x="882264" y="837216"/>
            <a:ext cx="11227960" cy="1636940"/>
            <a:chOff x="882266" y="889915"/>
            <a:chExt cx="6868502" cy="1726044"/>
          </a:xfrm>
        </p:grpSpPr>
        <p:sp>
          <p:nvSpPr>
            <p:cNvPr id="241" name="Google Shape;241;p37"/>
            <p:cNvSpPr txBox="1"/>
            <p:nvPr/>
          </p:nvSpPr>
          <p:spPr>
            <a:xfrm>
              <a:off x="882268" y="889915"/>
              <a:ext cx="6868500" cy="681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accent2"/>
                  </a:solidFill>
                  <a:latin typeface="Arial Rounded MT Bold" panose="020F0704030504030204" pitchFamily="34" charset="77"/>
                  <a:ea typeface="Montserrat ExtraBold"/>
                  <a:cs typeface="Montserrat ExtraBold"/>
                  <a:sym typeface="Montserrat ExtraBold"/>
                </a:rPr>
                <a:t>Some additional outcomes</a:t>
              </a:r>
              <a:endParaRPr sz="3600" dirty="0">
                <a:solidFill>
                  <a:schemeClr val="accent2"/>
                </a:solidFill>
                <a:latin typeface="Arial Rounded MT Bold" panose="020F0704030504030204" pitchFamily="34" charset="77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242" name="Google Shape;242;p37"/>
            <p:cNvSpPr txBox="1"/>
            <p:nvPr/>
          </p:nvSpPr>
          <p:spPr>
            <a:xfrm>
              <a:off x="882266" y="2064301"/>
              <a:ext cx="6213632" cy="551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  <a:ea typeface="Montserrat Medium"/>
                  <a:cs typeface="Montserrat Medium"/>
                  <a:sym typeface="Montserrat Medium"/>
                </a:rPr>
                <a:t>The 13 J-RIG awardees also accomplished the following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243" name="Google Shape;243;p37"/>
          <p:cNvSpPr/>
          <p:nvPr/>
        </p:nvSpPr>
        <p:spPr>
          <a:xfrm>
            <a:off x="8752935" y="5246623"/>
            <a:ext cx="4104567" cy="4313554"/>
          </a:xfrm>
          <a:custGeom>
            <a:avLst/>
            <a:gdLst/>
            <a:ahLst/>
            <a:cxnLst/>
            <a:rect l="l" t="t" r="r" b="b"/>
            <a:pathLst>
              <a:path w="4104567" h="4313554" extrusionOk="0">
                <a:moveTo>
                  <a:pt x="2156777" y="0"/>
                </a:moveTo>
                <a:cubicBezTo>
                  <a:pt x="2305672" y="0"/>
                  <a:pt x="2451042" y="15088"/>
                  <a:pt x="2591443" y="43818"/>
                </a:cubicBezTo>
                <a:lnTo>
                  <a:pt x="2731866" y="79925"/>
                </a:lnTo>
                <a:lnTo>
                  <a:pt x="2747422" y="302596"/>
                </a:lnTo>
                <a:lnTo>
                  <a:pt x="2779049" y="526684"/>
                </a:lnTo>
                <a:lnTo>
                  <a:pt x="2817453" y="746246"/>
                </a:lnTo>
                <a:lnTo>
                  <a:pt x="2864893" y="963544"/>
                </a:lnTo>
                <a:lnTo>
                  <a:pt x="2925887" y="1176315"/>
                </a:lnTo>
                <a:lnTo>
                  <a:pt x="2995918" y="1384559"/>
                </a:lnTo>
                <a:lnTo>
                  <a:pt x="3077243" y="1583748"/>
                </a:lnTo>
                <a:lnTo>
                  <a:pt x="3165346" y="1782938"/>
                </a:lnTo>
                <a:lnTo>
                  <a:pt x="3262485" y="1975338"/>
                </a:lnTo>
                <a:lnTo>
                  <a:pt x="3370919" y="2160946"/>
                </a:lnTo>
                <a:lnTo>
                  <a:pt x="3486131" y="2344291"/>
                </a:lnTo>
                <a:lnTo>
                  <a:pt x="3610378" y="2520846"/>
                </a:lnTo>
                <a:lnTo>
                  <a:pt x="3741403" y="2688347"/>
                </a:lnTo>
                <a:lnTo>
                  <a:pt x="3881464" y="2849056"/>
                </a:lnTo>
                <a:lnTo>
                  <a:pt x="4028302" y="3005239"/>
                </a:lnTo>
                <a:lnTo>
                  <a:pt x="4104567" y="3078284"/>
                </a:lnTo>
                <a:lnTo>
                  <a:pt x="4053243" y="3184825"/>
                </a:lnTo>
                <a:cubicBezTo>
                  <a:pt x="3688016" y="3857147"/>
                  <a:pt x="2975696" y="4313554"/>
                  <a:pt x="2156777" y="4313554"/>
                </a:cubicBezTo>
                <a:cubicBezTo>
                  <a:pt x="965622" y="4313554"/>
                  <a:pt x="0" y="3347932"/>
                  <a:pt x="0" y="2156777"/>
                </a:cubicBezTo>
                <a:cubicBezTo>
                  <a:pt x="0" y="965622"/>
                  <a:pt x="965622" y="0"/>
                  <a:pt x="21567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9886950" y="5734598"/>
            <a:ext cx="2970552" cy="29705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92;p33">
            <a:extLst>
              <a:ext uri="{FF2B5EF4-FFF2-40B4-BE49-F238E27FC236}">
                <a16:creationId xmlns:a16="http://schemas.microsoft.com/office/drawing/2014/main" id="{A10AE1B8-89DE-BB28-B5AC-C5B9B96A5C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82CB63-E861-7E8B-ECF6-6CC84B53E709}"/>
              </a:ext>
            </a:extLst>
          </p:cNvPr>
          <p:cNvSpPr txBox="1"/>
          <p:nvPr/>
        </p:nvSpPr>
        <p:spPr>
          <a:xfrm>
            <a:off x="882264" y="2729764"/>
            <a:ext cx="10384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9 articles published in peer-reviewed journals,</a:t>
            </a:r>
          </a:p>
          <a:p>
            <a:pPr marL="590550" lvl="3" indent="-28416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At least 3 more are in draft form,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18 oral or poster presentations at national &amp; regional conferences,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1 presentation to a state legislature regarding study results,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1 awarded R01 based on pilot work funded by J-RIG,</a:t>
            </a:r>
          </a:p>
          <a:p>
            <a:pPr marL="590550" lvl="3" indent="-28416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2 additional R01 applications will be submitted soon, and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1 received additional funding from a state legislature to expand the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/>
        </p:nvSpPr>
        <p:spPr>
          <a:xfrm>
            <a:off x="881799" y="3242942"/>
            <a:ext cx="12209732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Maximum of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$135,000 total costs </a:t>
            </a:r>
            <a:r>
              <a:rPr lang="en-US" sz="2800" dirty="0">
                <a:latin typeface="Arial Rounded MT Bold" panose="020F0704030504030204" pitchFamily="34" charset="77"/>
              </a:rPr>
              <a:t>(direct costs + indirect [Facilities &amp; Administration] costs)</a:t>
            </a:r>
          </a:p>
          <a:p>
            <a:pPr marL="919163" lvl="3" indent="-4381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Use your agency’s federally approved F&amp;A </a:t>
            </a:r>
          </a:p>
          <a:p>
            <a:pPr marL="919163" lvl="2" indent="-460375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If your agency does not have an F&amp;A agreement, charge no more than 10%</a:t>
            </a:r>
            <a:br>
              <a:rPr lang="en-US" sz="2400" b="1" dirty="0">
                <a:latin typeface="Arial Rounded MT Bold" panose="020F0704030504030204" pitchFamily="34" charset="77"/>
              </a:rPr>
            </a:br>
            <a:endParaRPr lang="en-US" sz="2400" b="1" dirty="0">
              <a:latin typeface="Arial Rounded MT Bold" panose="020F0704030504030204" pitchFamily="34" charset="77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Cost-reimbursable</a:t>
            </a:r>
            <a:r>
              <a:rPr lang="en-US" sz="2800" dirty="0">
                <a:latin typeface="Arial Rounded MT Bold" panose="020F0704030504030204" pitchFamily="34" charset="77"/>
              </a:rPr>
              <a:t> invoices submitted quarterly</a:t>
            </a:r>
            <a:br>
              <a:rPr lang="en-US" sz="2800" dirty="0">
                <a:latin typeface="Arial Rounded MT Bold" panose="020F0704030504030204" pitchFamily="34" charset="77"/>
              </a:rPr>
            </a:br>
            <a:endParaRPr lang="en-US" sz="2800" dirty="0">
              <a:latin typeface="Arial Rounded MT Bold" panose="020F0704030504030204" pitchFamily="34" charset="77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No subcontracts directly from a primary entity to a secondary entity</a:t>
            </a:r>
          </a:p>
          <a:p>
            <a:pPr marL="919163" lvl="2" indent="-4381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If funded, George Mason University will create 2 separate subawards, one for your agency and one for the secondary/assisting agency (more details in the CFP)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Budget justification for each cost item </a:t>
            </a:r>
          </a:p>
        </p:txBody>
      </p:sp>
      <p:sp>
        <p:nvSpPr>
          <p:cNvPr id="254" name="Google Shape;254;p38"/>
          <p:cNvSpPr/>
          <p:nvPr/>
        </p:nvSpPr>
        <p:spPr>
          <a:xfrm>
            <a:off x="-2" y="2134416"/>
            <a:ext cx="13091533" cy="8312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Funding up to $135,000</a:t>
            </a:r>
            <a:endParaRPr lang="en-US" sz="3600" dirty="0">
              <a:solidFill>
                <a:schemeClr val="accent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" name="Google Shape;192;p33">
            <a:extLst>
              <a:ext uri="{FF2B5EF4-FFF2-40B4-BE49-F238E27FC236}">
                <a16:creationId xmlns:a16="http://schemas.microsoft.com/office/drawing/2014/main" id="{67A99706-8D2C-F98F-D0B3-BE77B58288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97" y="9214076"/>
            <a:ext cx="1555915" cy="107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pPr lvl="1"/>
            <a:r>
              <a:rPr lang="en-US" b="1" dirty="0"/>
              <a:t>Maximum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$135,000 total costs </a:t>
            </a:r>
            <a:r>
              <a:rPr lang="en-US" b="1" dirty="0"/>
              <a:t>(direct costs + indirect [F&amp;A] costs)</a:t>
            </a:r>
          </a:p>
          <a:p>
            <a:pPr lvl="2"/>
            <a:r>
              <a:rPr lang="en-US" b="1" dirty="0"/>
              <a:t>Use your agency’s federally approved F&amp;A </a:t>
            </a:r>
          </a:p>
          <a:p>
            <a:pPr lvl="2"/>
            <a:r>
              <a:rPr lang="en-US" b="1" dirty="0"/>
              <a:t>If your agency does not have an F&amp;A agreement, charge no more than 10%</a:t>
            </a:r>
          </a:p>
          <a:p>
            <a:pPr lvl="1"/>
            <a:r>
              <a:rPr lang="en-US" b="1" i="1" dirty="0"/>
              <a:t>Cost-reimbursable</a:t>
            </a:r>
            <a:r>
              <a:rPr lang="en-US" b="1" dirty="0"/>
              <a:t> invoices submitted quarterly</a:t>
            </a:r>
          </a:p>
          <a:p>
            <a:pPr lvl="1"/>
            <a:r>
              <a:rPr lang="en-US" b="1" dirty="0"/>
              <a:t>No subcontracts directly from a primary entity to a secondary entity</a:t>
            </a:r>
          </a:p>
          <a:p>
            <a:pPr lvl="2"/>
            <a:r>
              <a:rPr lang="en-US" b="1" dirty="0"/>
              <a:t>If funded, GMU will create 2 separate subawards, one for your agency and one for the secondary/assisting agency (more details in CFP)</a:t>
            </a:r>
          </a:p>
          <a:p>
            <a:pPr lvl="1"/>
            <a:r>
              <a:rPr lang="en-US" b="1" dirty="0"/>
              <a:t>Budget justification for each cost item </a:t>
            </a:r>
          </a:p>
          <a:p>
            <a:r>
              <a:rPr lang="en-US" b="1" dirty="0"/>
              <a:t>Final report due 60 days after completion of project</a:t>
            </a:r>
          </a:p>
          <a:p>
            <a:pPr lvl="1"/>
            <a:r>
              <a:rPr lang="en-US" b="1" dirty="0"/>
              <a:t>This report does </a:t>
            </a:r>
            <a:r>
              <a:rPr lang="en-US" b="1" i="1" dirty="0"/>
              <a:t>not</a:t>
            </a:r>
            <a:r>
              <a:rPr lang="en-US" b="1" dirty="0"/>
              <a:t> use the quarterly report template</a:t>
            </a:r>
          </a:p>
          <a:p>
            <a:pPr lvl="1"/>
            <a:r>
              <a:rPr lang="en-US" b="1" dirty="0"/>
              <a:t>Report should provide overview of project with focus on:</a:t>
            </a:r>
          </a:p>
          <a:p>
            <a:pPr lvl="2"/>
            <a:r>
              <a:rPr lang="en-US" b="1" dirty="0"/>
              <a:t>Findings </a:t>
            </a:r>
          </a:p>
          <a:p>
            <a:pPr lvl="2"/>
            <a:r>
              <a:rPr lang="en-US" b="1" dirty="0"/>
              <a:t>Meaning of those findings</a:t>
            </a:r>
          </a:p>
          <a:p>
            <a:pPr lvl="1"/>
            <a:r>
              <a:rPr lang="en-US" b="1" dirty="0"/>
              <a:t>These are not long tomes, but do need to provide enough information</a:t>
            </a:r>
          </a:p>
          <a:p>
            <a:endParaRPr lang="en-US" dirty="0"/>
          </a:p>
        </p:txBody>
      </p:sp>
      <p:sp>
        <p:nvSpPr>
          <p:cNvPr id="261" name="Google Shape;261;p39"/>
          <p:cNvSpPr/>
          <p:nvPr/>
        </p:nvSpPr>
        <p:spPr>
          <a:xfrm>
            <a:off x="0" y="0"/>
            <a:ext cx="18288000" cy="10288588"/>
          </a:xfrm>
          <a:custGeom>
            <a:avLst/>
            <a:gdLst/>
            <a:ahLst/>
            <a:cxnLst/>
            <a:rect l="l" t="t" r="r" b="b"/>
            <a:pathLst>
              <a:path w="18288000" h="10288588" extrusionOk="0">
                <a:moveTo>
                  <a:pt x="3698929" y="4514850"/>
                </a:moveTo>
                <a:cubicBezTo>
                  <a:pt x="2394322" y="4514850"/>
                  <a:pt x="1336729" y="5572443"/>
                  <a:pt x="1336729" y="6877050"/>
                </a:cubicBezTo>
                <a:cubicBezTo>
                  <a:pt x="1336729" y="8181657"/>
                  <a:pt x="2394322" y="9239250"/>
                  <a:pt x="3698929" y="9239250"/>
                </a:cubicBezTo>
                <a:lnTo>
                  <a:pt x="14589071" y="9239250"/>
                </a:lnTo>
                <a:cubicBezTo>
                  <a:pt x="15893678" y="9239250"/>
                  <a:pt x="16951272" y="8181657"/>
                  <a:pt x="16951272" y="6877050"/>
                </a:cubicBezTo>
                <a:cubicBezTo>
                  <a:pt x="16951272" y="5572443"/>
                  <a:pt x="15893678" y="4514850"/>
                  <a:pt x="14589071" y="4514850"/>
                </a:cubicBezTo>
                <a:close/>
                <a:moveTo>
                  <a:pt x="0" y="0"/>
                </a:moveTo>
                <a:lnTo>
                  <a:pt x="18288000" y="0"/>
                </a:lnTo>
                <a:lnTo>
                  <a:pt x="18288000" y="10288588"/>
                </a:lnTo>
                <a:lnTo>
                  <a:pt x="0" y="102885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2933702" y="889915"/>
            <a:ext cx="124205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Reporting Requirements</a:t>
            </a:r>
            <a:endParaRPr sz="3600" dirty="0">
              <a:solidFill>
                <a:schemeClr val="lt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2302187" y="1872163"/>
            <a:ext cx="140406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Quarterly reports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provide updates on accomplishments and challenges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   -Template for reporting is provided in funding documents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   -Invoices are paid only if quarterly reports are submitted </a:t>
            </a:r>
            <a:r>
              <a:rPr lang="en-US" sz="24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and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 accepted</a:t>
            </a:r>
            <a:endParaRPr sz="24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2C3AF-5536-DE2D-2ABC-67C7E9C1D306}"/>
              </a:ext>
            </a:extLst>
          </p:cNvPr>
          <p:cNvSpPr txBox="1"/>
          <p:nvPr/>
        </p:nvSpPr>
        <p:spPr>
          <a:xfrm>
            <a:off x="2720898" y="5419491"/>
            <a:ext cx="12823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77"/>
              </a:rPr>
              <a:t>-Final reports </a:t>
            </a:r>
            <a:r>
              <a:rPr lang="en-US" sz="2800" dirty="0">
                <a:latin typeface="Arial Rounded MT Bold" panose="020F0704030504030204" pitchFamily="34" charset="77"/>
              </a:rPr>
              <a:t>due 60 days after completion of project</a:t>
            </a:r>
          </a:p>
          <a:p>
            <a:r>
              <a:rPr lang="en-US" sz="2400" dirty="0">
                <a:latin typeface="Arial Rounded MT Bold" panose="020F0704030504030204" pitchFamily="34" charset="77"/>
              </a:rPr>
              <a:t>-</a:t>
            </a:r>
            <a:r>
              <a:rPr lang="en-US" sz="2800" dirty="0">
                <a:latin typeface="Arial Rounded MT Bold" panose="020F0704030504030204" pitchFamily="34" charset="77"/>
              </a:rPr>
              <a:t>This report does </a:t>
            </a:r>
            <a:r>
              <a:rPr lang="en-US" sz="2800" i="1" dirty="0">
                <a:latin typeface="Arial Rounded MT Bold" panose="020F0704030504030204" pitchFamily="34" charset="77"/>
              </a:rPr>
              <a:t>not</a:t>
            </a:r>
            <a:r>
              <a:rPr lang="en-US" sz="2800" dirty="0">
                <a:latin typeface="Arial Rounded MT Bold" panose="020F0704030504030204" pitchFamily="34" charset="77"/>
              </a:rPr>
              <a:t> use the quarterly report template</a:t>
            </a:r>
          </a:p>
          <a:p>
            <a:pPr marL="415925" lvl="1"/>
            <a:r>
              <a:rPr lang="en-US" sz="2400" dirty="0">
                <a:latin typeface="Arial Rounded MT Bold" panose="020F0704030504030204" pitchFamily="34" charset="77"/>
              </a:rPr>
              <a:t>-Report should provide overview of entire project with focus on</a:t>
            </a:r>
            <a:r>
              <a:rPr lang="en-US" sz="2800" dirty="0">
                <a:latin typeface="Arial Rounded MT Bold" panose="020F0704030504030204" pitchFamily="34" charset="77"/>
              </a:rPr>
              <a:t>:</a:t>
            </a:r>
          </a:p>
          <a:p>
            <a:pPr marL="809625" lvl="2"/>
            <a:r>
              <a:rPr lang="en-US" sz="2400" dirty="0">
                <a:latin typeface="Arial Rounded MT Bold" panose="020F0704030504030204" pitchFamily="34" charset="77"/>
              </a:rPr>
              <a:t>-Findings </a:t>
            </a:r>
          </a:p>
          <a:p>
            <a:pPr marL="809625" lvl="2"/>
            <a:r>
              <a:rPr lang="en-US" sz="2400" dirty="0">
                <a:latin typeface="Arial Rounded MT Bold" panose="020F0704030504030204" pitchFamily="34" charset="77"/>
              </a:rPr>
              <a:t>-Meaning of those findings</a:t>
            </a:r>
          </a:p>
          <a:p>
            <a:pPr lvl="1"/>
            <a:r>
              <a:rPr lang="en-US" sz="2800" dirty="0">
                <a:latin typeface="Arial Rounded MT Bold" panose="020F0704030504030204" pitchFamily="34" charset="77"/>
              </a:rPr>
              <a:t>-These are not long tomes, but do need to provide enough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699600" y="143450"/>
            <a:ext cx="16888800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Technical Assistance Available                          </a:t>
            </a:r>
            <a:r>
              <a:rPr lang="en-US" sz="2000" dirty="0"/>
              <a:t>1</a:t>
            </a:r>
            <a:endParaRPr sz="2000" dirty="0"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699450" y="1388050"/>
            <a:ext cx="16888800" cy="72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77"/>
              </a:rPr>
              <a:t>If you and your team have less experience/expertise in research design, 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request TA! </a:t>
            </a:r>
            <a:br>
              <a:rPr lang="en-U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</a:br>
            <a:endParaRPr lang="en-US" sz="2800" i="1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77"/>
            </a:endParaRPr>
          </a:p>
          <a:p>
            <a:pPr marL="47307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Confirm that you want TA, then</a:t>
            </a:r>
            <a:br>
              <a:rPr lang="en-US" sz="2800" dirty="0">
                <a:latin typeface="Arial Rounded MT Bold" panose="020F0704030504030204" pitchFamily="34" charset="77"/>
              </a:rPr>
            </a:br>
            <a:endParaRPr lang="en-US" sz="2800" dirty="0">
              <a:latin typeface="Arial Rounded MT Bold" panose="020F0704030504030204" pitchFamily="34" charset="77"/>
            </a:endParaRPr>
          </a:p>
          <a:p>
            <a:pPr marL="47307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Complete </a:t>
            </a:r>
            <a:r>
              <a:rPr lang="en-US" sz="2800" i="1" dirty="0">
                <a:latin typeface="Arial Rounded MT Bold" panose="020F0704030504030204" pitchFamily="34" charset="77"/>
              </a:rPr>
              <a:t>only</a:t>
            </a:r>
            <a:r>
              <a:rPr lang="en-US" sz="2800" dirty="0">
                <a:latin typeface="Arial Rounded MT Bold" panose="020F0704030504030204" pitchFamily="34" charset="77"/>
              </a:rPr>
              <a:t> the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first three (3) sections of CFP</a:t>
            </a:r>
          </a:p>
          <a:p>
            <a:pPr marL="15875" lvl="1" indent="0">
              <a:buNone/>
            </a:pPr>
            <a:endParaRPr lang="en-US" sz="2800" i="1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77"/>
            </a:endParaRPr>
          </a:p>
          <a:p>
            <a:pPr marL="458788" lvl="1" indent="-43815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Develop a </a:t>
            </a:r>
            <a:r>
              <a:rPr lang="en-US" sz="2800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2-page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2800" dirty="0">
                <a:latin typeface="Arial Rounded MT Bold" panose="020F0704030504030204" pitchFamily="34" charset="77"/>
              </a:rPr>
              <a:t>project summary</a:t>
            </a:r>
          </a:p>
          <a:p>
            <a:pPr marL="874713" lvl="2" indent="-306388"/>
            <a:r>
              <a:rPr lang="en-US" sz="2400" dirty="0">
                <a:latin typeface="Arial Rounded MT Bold" panose="020F0704030504030204" pitchFamily="34" charset="77"/>
              </a:rPr>
              <a:t>Submit through the regular J-RIG portal (provided in the CFP)</a:t>
            </a:r>
          </a:p>
          <a:p>
            <a:pPr marL="1214438" lvl="3" indent="-292100"/>
            <a:r>
              <a:rPr lang="en-US" sz="2200" dirty="0">
                <a:latin typeface="Arial Rounded MT Bold" panose="020F0704030504030204" pitchFamily="34" charset="77"/>
              </a:rPr>
              <a:t>Deadlines: February 9 (spring funding cycle) or July 6 (fall funding cycle)</a:t>
            </a:r>
          </a:p>
          <a:p>
            <a:pPr marL="1214438" lvl="3" indent="-292100"/>
            <a:r>
              <a:rPr lang="en-US" sz="2200" dirty="0">
                <a:latin typeface="Arial Rounded MT Bold" panose="020F0704030504030204" pitchFamily="34" charset="77"/>
              </a:rPr>
              <a:t>Remember – if theses dates fall on a weekend/holiday, they move to the next business day</a:t>
            </a:r>
          </a:p>
          <a:p>
            <a:pPr marL="757238" lvl="2" indent="-230188"/>
            <a:r>
              <a:rPr lang="en-US" sz="2400" dirty="0">
                <a:latin typeface="Arial Rounded MT Bold" panose="020F0704030504030204" pitchFamily="34" charset="77"/>
              </a:rPr>
              <a:t>Project summary must include</a:t>
            </a:r>
          </a:p>
          <a:p>
            <a:pPr marL="1203325" lvl="3" indent="-280988"/>
            <a:r>
              <a:rPr lang="en-US" sz="2200" dirty="0">
                <a:latin typeface="Arial Rounded MT Bold" panose="020F0704030504030204" pitchFamily="34" charset="77"/>
              </a:rPr>
              <a:t>Purpose of research/evaluation project (e.g., aims, questions to be answered)</a:t>
            </a:r>
          </a:p>
          <a:p>
            <a:pPr marL="1203325" lvl="3" indent="-280988"/>
            <a:r>
              <a:rPr lang="en-US" sz="2200" dirty="0">
                <a:latin typeface="Arial Rounded MT Bold" panose="020F0704030504030204" pitchFamily="34" charset="77"/>
              </a:rPr>
              <a:t>Brief description of research/evaluation team (PI &amp; other key personnel)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0B25AEF3-65C5-1A5F-60C8-9051D670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>
            <a:extLst>
              <a:ext uri="{FF2B5EF4-FFF2-40B4-BE49-F238E27FC236}">
                <a16:creationId xmlns:a16="http://schemas.microsoft.com/office/drawing/2014/main" id="{F8636CF4-B9C0-D7A8-6388-9F38F47CCE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600" y="143450"/>
            <a:ext cx="16888800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Technical Assistance Available                          </a:t>
            </a:r>
            <a:r>
              <a:rPr lang="en-US" sz="2000" dirty="0"/>
              <a:t>2</a:t>
            </a:r>
            <a:endParaRPr sz="2000" dirty="0"/>
          </a:p>
        </p:txBody>
      </p:sp>
      <p:sp>
        <p:nvSpPr>
          <p:cNvPr id="272" name="Google Shape;272;p40">
            <a:extLst>
              <a:ext uri="{FF2B5EF4-FFF2-40B4-BE49-F238E27FC236}">
                <a16:creationId xmlns:a16="http://schemas.microsoft.com/office/drawing/2014/main" id="{C6F3D73E-087B-2D90-02B4-A26530D39E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9450" y="1388050"/>
            <a:ext cx="16888800" cy="72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TA team will contact PI within 2 days of submittal</a:t>
            </a:r>
          </a:p>
          <a:p>
            <a:pPr marL="692150" lvl="2" indent="-231775"/>
            <a:r>
              <a:rPr lang="en-US" sz="2800" dirty="0">
                <a:latin typeface="Arial Rounded MT Bold" panose="020F0704030504030204" pitchFamily="34" charset="77"/>
              </a:rPr>
              <a:t>TA team then will </a:t>
            </a:r>
          </a:p>
          <a:p>
            <a:pPr marL="1149350" lvl="3" indent="-231775"/>
            <a:r>
              <a:rPr lang="en-US" sz="2400" dirty="0">
                <a:latin typeface="Arial Rounded MT Bold" panose="020F0704030504030204" pitchFamily="34" charset="77"/>
              </a:rPr>
              <a:t>review request and contact submitter to clarify needs and</a:t>
            </a:r>
          </a:p>
          <a:p>
            <a:pPr marL="1149350" lvl="3" indent="-231775"/>
            <a:r>
              <a:rPr lang="en-US" sz="2400" dirty="0">
                <a:latin typeface="Arial Rounded MT Bold" panose="020F0704030504030204" pitchFamily="34" charset="77"/>
              </a:rPr>
              <a:t>work with senior JCOIN personnel to identify appropriate senior researcher to provide needed assistance</a:t>
            </a:r>
          </a:p>
          <a:p>
            <a:pPr marL="692150" lvl="2" indent="-231775"/>
            <a:r>
              <a:rPr lang="en-US" sz="2800" dirty="0">
                <a:latin typeface="Arial Rounded MT Bold" panose="020F0704030504030204" pitchFamily="34" charset="77"/>
              </a:rPr>
              <a:t>Senior researcher will work with PI and team to develop the proposal</a:t>
            </a:r>
            <a:br>
              <a:rPr lang="en-US" sz="2800" dirty="0">
                <a:latin typeface="Arial Rounded MT Bold" panose="020F0704030504030204" pitchFamily="34" charset="77"/>
              </a:rPr>
            </a:br>
            <a:endParaRPr lang="en-US" sz="2800" dirty="0">
              <a:latin typeface="Arial Rounded MT Bold" panose="020F0704030504030204" pitchFamily="34" charset="77"/>
            </a:endParaRPr>
          </a:p>
          <a:p>
            <a:pPr marL="522288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77"/>
              </a:rPr>
              <a:t>Note: Technical assistance </a:t>
            </a:r>
            <a:r>
              <a:rPr lang="en-US" sz="3200" i="1" dirty="0">
                <a:latin typeface="Arial Rounded MT Bold" panose="020F0704030504030204" pitchFamily="34" charset="77"/>
              </a:rPr>
              <a:t>does</a:t>
            </a:r>
            <a:r>
              <a:rPr lang="en-US" sz="3200" dirty="0">
                <a:latin typeface="Arial Rounded MT Bold" panose="020F0704030504030204" pitchFamily="34" charset="77"/>
              </a:rPr>
              <a:t> </a:t>
            </a:r>
            <a:r>
              <a:rPr lang="en-US" sz="3200" i="1" dirty="0">
                <a:latin typeface="Arial Rounded MT Bold" panose="020F0704030504030204" pitchFamily="34" charset="77"/>
              </a:rPr>
              <a:t>not guarantee </a:t>
            </a:r>
            <a:r>
              <a:rPr lang="en-US" sz="3200" dirty="0">
                <a:latin typeface="Arial Rounded MT Bold" panose="020F0704030504030204" pitchFamily="34" charset="77"/>
              </a:rPr>
              <a:t>funding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47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>
            <a:spLocks noGrp="1"/>
          </p:cNvSpPr>
          <p:nvPr>
            <p:ph type="pic" idx="2"/>
          </p:nvPr>
        </p:nvSpPr>
        <p:spPr>
          <a:xfrm>
            <a:off x="6342375" y="-16984"/>
            <a:ext cx="11945623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4" name="Google Shape;334;p43"/>
          <p:cNvSpPr/>
          <p:nvPr/>
        </p:nvSpPr>
        <p:spPr>
          <a:xfrm>
            <a:off x="5887844" y="-3"/>
            <a:ext cx="12400154" cy="10271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5463" indent="-504825">
              <a:tabLst>
                <a:tab pos="503238" algn="l"/>
              </a:tabLst>
            </a:pP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pPr marL="525463" indent="-504825">
              <a:tabLst>
                <a:tab pos="503238" algn="l"/>
              </a:tabLst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	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Cover Page with basic information (PI, key personnel, title, funds requested, etc.)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Much of this is fill-in-the-blank or check the appropriate response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  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Abstract (500-word maximum)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 overview of entire project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 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TA request (only if requesting TA)</a:t>
            </a:r>
            <a:b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4.  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 narrative (5-page maximum </a:t>
            </a:r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plus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reference list), with focus on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Significance and Importance (what will project study and why)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Innovation (what’s new, different, about this project)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Approach (research/evaluation design, analyses, timeline)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Revisions (if this is a revision of a previously submitted proposal – what changed?); additional one-half (1/2) page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5.  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Characteristics (gender, race/ethnicity) of study population</a:t>
            </a:r>
          </a:p>
          <a:p>
            <a:pPr marL="1093788" lvl="1" indent="-32861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 best information available, even for extant data</a:t>
            </a:r>
          </a:p>
        </p:txBody>
      </p:sp>
      <p:sp>
        <p:nvSpPr>
          <p:cNvPr id="335" name="Google Shape;335;p43"/>
          <p:cNvSpPr txBox="1"/>
          <p:nvPr/>
        </p:nvSpPr>
        <p:spPr>
          <a:xfrm>
            <a:off x="882269" y="889915"/>
            <a:ext cx="519468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2"/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Proposal Requirements        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1</a:t>
            </a:r>
            <a:endParaRPr sz="2000" dirty="0">
              <a:solidFill>
                <a:schemeClr val="accent2"/>
              </a:solidFill>
              <a:latin typeface="Arial Rounded MT Bold" panose="020F0704030504030204" pitchFamily="34" charset="77"/>
              <a:ea typeface="Roboto Black"/>
              <a:cs typeface="Roboto Black"/>
              <a:sym typeface="Roboto Black"/>
            </a:endParaRPr>
          </a:p>
        </p:txBody>
      </p:sp>
      <p:sp>
        <p:nvSpPr>
          <p:cNvPr id="339" name="Google Shape;339;p43"/>
          <p:cNvSpPr txBox="1"/>
          <p:nvPr/>
        </p:nvSpPr>
        <p:spPr>
          <a:xfrm>
            <a:off x="920368" y="3138288"/>
            <a:ext cx="41422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Full details are in the CFP; this is a brief summary of each of the 10 sections within the CFP.</a:t>
            </a:r>
            <a:endParaRPr sz="2400" dirty="0">
              <a:solidFill>
                <a:schemeClr val="lt1"/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" name="Google Shape;192;p33">
            <a:extLst>
              <a:ext uri="{FF2B5EF4-FFF2-40B4-BE49-F238E27FC236}">
                <a16:creationId xmlns:a16="http://schemas.microsoft.com/office/drawing/2014/main" id="{C359E216-7532-666C-4B77-E0C955FBD9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>
          <a:extLst>
            <a:ext uri="{FF2B5EF4-FFF2-40B4-BE49-F238E27FC236}">
              <a16:creationId xmlns:a16="http://schemas.microsoft.com/office/drawing/2014/main" id="{A316C82D-0B9F-1308-2185-D67181CBD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>
            <a:extLst>
              <a:ext uri="{FF2B5EF4-FFF2-40B4-BE49-F238E27FC236}">
                <a16:creationId xmlns:a16="http://schemas.microsoft.com/office/drawing/2014/main" id="{91F8BB11-4BAB-B968-F6BE-2726E1D0A8F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342375" y="-16984"/>
            <a:ext cx="11945623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4" name="Google Shape;334;p43">
            <a:extLst>
              <a:ext uri="{FF2B5EF4-FFF2-40B4-BE49-F238E27FC236}">
                <a16:creationId xmlns:a16="http://schemas.microsoft.com/office/drawing/2014/main" id="{DB72987C-97C3-626C-59A6-F2E96A774F05}"/>
              </a:ext>
            </a:extLst>
          </p:cNvPr>
          <p:cNvSpPr/>
          <p:nvPr/>
        </p:nvSpPr>
        <p:spPr>
          <a:xfrm>
            <a:off x="5887844" y="-3"/>
            <a:ext cx="12400154" cy="10271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5463" indent="-504825">
              <a:tabLst>
                <a:tab pos="503238" algn="l"/>
              </a:tabLst>
            </a:pP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6.  Human subjects’ protections</a:t>
            </a:r>
          </a:p>
          <a:p>
            <a:pPr marL="97790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Institutional Research Board (IRB) requirements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7.  Bio-sketches of key personnel (2-page maximum for each)</a:t>
            </a:r>
          </a:p>
          <a:p>
            <a:pPr marL="97790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Use the NIH form (URL in the CFP)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8.  Budget and budget justification (no page limit)</a:t>
            </a:r>
          </a:p>
          <a:p>
            <a:pPr marL="97790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Budget may be submitted in variety of formats (Word, PDF, Excel)</a:t>
            </a:r>
          </a:p>
          <a:p>
            <a:pPr marL="97790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 a written justification for each item</a:t>
            </a:r>
          </a:p>
          <a:p>
            <a:pPr marL="97790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$135,000 maximum, including direct costs and F&amp;A/indirect costs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5875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9.  Letters of collaboration (if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needed)</a:t>
            </a:r>
          </a:p>
          <a:p>
            <a:pPr marL="97790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Letter should include purpose of, and agreement to, collaboration</a:t>
            </a:r>
            <a:b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10. Demographic information for PI (gender, race/ethnicity)</a:t>
            </a:r>
          </a:p>
        </p:txBody>
      </p:sp>
      <p:sp>
        <p:nvSpPr>
          <p:cNvPr id="335" name="Google Shape;335;p43">
            <a:extLst>
              <a:ext uri="{FF2B5EF4-FFF2-40B4-BE49-F238E27FC236}">
                <a16:creationId xmlns:a16="http://schemas.microsoft.com/office/drawing/2014/main" id="{13DDA4B4-B2B1-A614-3105-F55C7C198960}"/>
              </a:ext>
            </a:extLst>
          </p:cNvPr>
          <p:cNvSpPr txBox="1"/>
          <p:nvPr/>
        </p:nvSpPr>
        <p:spPr>
          <a:xfrm>
            <a:off x="882269" y="889915"/>
            <a:ext cx="500557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2"/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Proposal Requirements        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2</a:t>
            </a:r>
            <a:endParaRPr sz="2000" dirty="0">
              <a:solidFill>
                <a:schemeClr val="accent2"/>
              </a:solidFill>
              <a:latin typeface="Arial Rounded MT Bold" panose="020F0704030504030204" pitchFamily="34" charset="77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" name="Google Shape;192;p33">
            <a:extLst>
              <a:ext uri="{FF2B5EF4-FFF2-40B4-BE49-F238E27FC236}">
                <a16:creationId xmlns:a16="http://schemas.microsoft.com/office/drawing/2014/main" id="{5DB83EB2-7AEF-7D0E-0A48-1B03868855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7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/>
        </p:nvSpPr>
        <p:spPr>
          <a:xfrm>
            <a:off x="479925" y="1165107"/>
            <a:ext cx="9825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After submission of proposal</a:t>
            </a:r>
            <a:endParaRPr sz="36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479925" y="2320484"/>
            <a:ext cx="10648992" cy="725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Administrative review to assure that all requirements met</a:t>
            </a:r>
            <a:br>
              <a:rPr lang="en-US" sz="2800" dirty="0">
                <a:latin typeface="Arial Rounded MT Bold" panose="020F0704030504030204" pitchFamily="34" charset="77"/>
              </a:rPr>
            </a:br>
            <a:endParaRPr lang="en-US" sz="2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Each proposal read/scored by 3 independent reviewers</a:t>
            </a:r>
          </a:p>
          <a:p>
            <a:pPr marL="938213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Rounded MT Bold" panose="020F0704030504030204" pitchFamily="34" charset="77"/>
              </a:rPr>
              <a:t>Two researchers and one practitioner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Scores are 1-9, with lower scores being better</a:t>
            </a:r>
            <a:br>
              <a:rPr lang="en-US" sz="2800" dirty="0">
                <a:latin typeface="Arial Rounded MT Bold" panose="020F0704030504030204" pitchFamily="34" charset="77"/>
              </a:rPr>
            </a:br>
            <a:endParaRPr lang="en-US" sz="2800" dirty="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Best proposals go to a second review panel</a:t>
            </a:r>
          </a:p>
          <a:p>
            <a:pPr marL="984250" lvl="1" indent="-4381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Rounded MT Bold" panose="020F0704030504030204" pitchFamily="34" charset="77"/>
              </a:rPr>
              <a:t>PIs from within JCOIN recommend 1-2 for funding in each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All proposal authors receive a “Summary Statement” providing all scores and comments from first-level reviewers</a:t>
            </a:r>
          </a:p>
          <a:p>
            <a:pPr marL="984250" lvl="1" indent="-43815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Rounded MT Bold" panose="020F0704030504030204" pitchFamily="34" charset="77"/>
              </a:rPr>
              <a:t>Authors may revise and resubmit a proposal one time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George Mason University (GMU) prepares contracting documents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Google Shape;208;p35">
            <a:extLst>
              <a:ext uri="{FF2B5EF4-FFF2-40B4-BE49-F238E27FC236}">
                <a16:creationId xmlns:a16="http://schemas.microsoft.com/office/drawing/2014/main" id="{C7EB8315-A6D8-2F01-C938-337ABC623A01}"/>
              </a:ext>
            </a:extLst>
          </p:cNvPr>
          <p:cNvSpPr txBox="1"/>
          <p:nvPr/>
        </p:nvSpPr>
        <p:spPr>
          <a:xfrm>
            <a:off x="11803885" y="1488252"/>
            <a:ext cx="604396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From a J-RIG reviewer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Montserrat Black"/>
              <a:cs typeface="Montserrat ExtraBold"/>
              <a:sym typeface="Montserrat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Montserrat Black"/>
                <a:cs typeface="Montserrat ExtraBold"/>
                <a:sym typeface="Montserrat ExtraBold"/>
              </a:rPr>
              <a:t>As a reviewer of J-RIG applications during JCOIN 1.0, I especially valued the opportunities to see first-hand the amazing ideas for potential solutions and scientific methods, meet new colleagues involved in the review process, and give back to the JCOIN community.</a:t>
            </a:r>
            <a:endParaRPr sz="2200" i="1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192;p33">
            <a:extLst>
              <a:ext uri="{FF2B5EF4-FFF2-40B4-BE49-F238E27FC236}">
                <a16:creationId xmlns:a16="http://schemas.microsoft.com/office/drawing/2014/main" id="{AE5F9BA1-F868-48E2-8548-E85A1D8FEB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5883" y="8929505"/>
            <a:ext cx="2001964" cy="145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>
            <a:spLocks noGrp="1"/>
          </p:cNvSpPr>
          <p:nvPr>
            <p:ph type="pic" idx="2"/>
          </p:nvPr>
        </p:nvSpPr>
        <p:spPr>
          <a:xfrm>
            <a:off x="9407260" y="440940"/>
            <a:ext cx="8366544" cy="9406709"/>
          </a:xfrm>
          <a:prstGeom prst="rect">
            <a:avLst/>
          </a:prstGeom>
          <a:solidFill>
            <a:schemeClr val="bg2">
              <a:lumMod val="75000"/>
              <a:alpha val="49966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>
                <a:latin typeface="Arial Rounded MT Bold" panose="020F0704030504030204" pitchFamily="34" charset="77"/>
              </a:rPr>
              <a:t>Documents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One-page description of J-RIG with key dates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Sample proposal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Frequently asked questions (FAQs)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JCOIN Core Measures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Tips for writing a successfully funded proposal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Proposal checklist specific to J-RIG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JCOIN CTC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Learn more about JCOIN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77"/>
              </a:rPr>
              <a:t>Find and register for online classes, seminars, and webinars</a:t>
            </a:r>
          </a:p>
          <a:p>
            <a:endParaRPr lang="en-US" sz="2800" dirty="0">
              <a:latin typeface="Arial Rounded MT Bold" panose="020F0704030504030204" pitchFamily="34" charset="77"/>
            </a:endParaRPr>
          </a:p>
        </p:txBody>
      </p:sp>
      <p:grpSp>
        <p:nvGrpSpPr>
          <p:cNvPr id="357" name="Google Shape;357;p45"/>
          <p:cNvGrpSpPr/>
          <p:nvPr/>
        </p:nvGrpSpPr>
        <p:grpSpPr>
          <a:xfrm>
            <a:off x="1016305" y="3247914"/>
            <a:ext cx="7681645" cy="1384954"/>
            <a:chOff x="1016305" y="3247914"/>
            <a:chExt cx="6390857" cy="1384954"/>
          </a:xfrm>
        </p:grpSpPr>
        <p:sp>
          <p:nvSpPr>
            <p:cNvPr id="358" name="Google Shape;358;p45"/>
            <p:cNvSpPr/>
            <p:nvPr/>
          </p:nvSpPr>
          <p:spPr>
            <a:xfrm>
              <a:off x="1016305" y="3385336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4B6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5"/>
            <p:cNvSpPr txBox="1"/>
            <p:nvPr/>
          </p:nvSpPr>
          <p:spPr>
            <a:xfrm>
              <a:off x="1520845" y="3247914"/>
              <a:ext cx="5886317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lt1"/>
                  </a:solidFill>
                  <a:latin typeface="Arial Rounded MT Bold" panose="020F0704030504030204" pitchFamily="34" charset="77"/>
                  <a:ea typeface="Open Sans Medium"/>
                  <a:cs typeface="Open Sans Medium"/>
                  <a:sym typeface="Open Sans Medium"/>
                </a:rPr>
                <a:t>Helpful documents are available at</a:t>
              </a:r>
              <a:endPara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Medium"/>
                <a:cs typeface="Open Sans Medium"/>
                <a:sym typeface="Open Sans Medium"/>
              </a:endParaRPr>
            </a:p>
            <a:p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https://www.jcoinctc.org/resources/j-rig/</a:t>
              </a:r>
              <a:endPara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lt1"/>
                  </a:solidFill>
                  <a:latin typeface="Arial Rounded MT Bold" panose="020F0704030504030204" pitchFamily="34" charset="77"/>
                  <a:ea typeface="Open Sans Medium"/>
                  <a:cs typeface="Open Sans Medium"/>
                  <a:sym typeface="Open Sans Medium"/>
                </a:rPr>
                <a:t> </a:t>
              </a:r>
              <a:endParaRPr sz="2800" dirty="0">
                <a:solidFill>
                  <a:schemeClr val="lt1"/>
                </a:solidFill>
                <a:latin typeface="Arial Rounded MT Bold" panose="020F0704030504030204" pitchFamily="34" charset="77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361" name="Google Shape;361;p45"/>
          <p:cNvGrpSpPr/>
          <p:nvPr/>
        </p:nvGrpSpPr>
        <p:grpSpPr>
          <a:xfrm>
            <a:off x="1016305" y="5383565"/>
            <a:ext cx="7681644" cy="954067"/>
            <a:chOff x="1016305" y="5383568"/>
            <a:chExt cx="6014333" cy="1014638"/>
          </a:xfrm>
        </p:grpSpPr>
        <p:sp>
          <p:nvSpPr>
            <p:cNvPr id="362" name="Google Shape;362;p45"/>
            <p:cNvSpPr/>
            <p:nvPr/>
          </p:nvSpPr>
          <p:spPr>
            <a:xfrm>
              <a:off x="1016305" y="5473216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4B6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5"/>
            <p:cNvSpPr txBox="1"/>
            <p:nvPr/>
          </p:nvSpPr>
          <p:spPr>
            <a:xfrm>
              <a:off x="1505196" y="5383568"/>
              <a:ext cx="5525442" cy="1014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lt1"/>
                  </a:solidFill>
                  <a:latin typeface="Arial Rounded MT Bold" panose="020F0704030504030204" pitchFamily="34" charset="77"/>
                  <a:ea typeface="Open Sans Medium"/>
                  <a:cs typeface="Open Sans Medium"/>
                  <a:sym typeface="Open Sans Medium"/>
                </a:rPr>
                <a:t>Register (no cost) and visit JCOIN CTC at </a:t>
              </a:r>
              <a:r>
                <a:rPr 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http://www.jcoinctc.org/</a:t>
              </a:r>
              <a:endParaRPr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Medium"/>
                <a:cs typeface="Open Sans Medium"/>
                <a:sym typeface="Open Sans Medium"/>
              </a:endParaRPr>
            </a:p>
          </p:txBody>
        </p:sp>
      </p:grpSp>
      <p:sp>
        <p:nvSpPr>
          <p:cNvPr id="374" name="Google Shape;374;p45"/>
          <p:cNvSpPr txBox="1"/>
          <p:nvPr/>
        </p:nvSpPr>
        <p:spPr>
          <a:xfrm>
            <a:off x="886819" y="889915"/>
            <a:ext cx="63344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Arial Rounded MT Bold" panose="020F0704030504030204" pitchFamily="34" charset="77"/>
                <a:ea typeface="Montserrat ExtraBold"/>
                <a:cs typeface="Montserrat ExtraBold"/>
                <a:sym typeface="Montserrat ExtraBold"/>
              </a:rPr>
              <a:t>Documents to assist proposal writers</a:t>
            </a:r>
            <a:endParaRPr sz="3600" dirty="0">
              <a:solidFill>
                <a:schemeClr val="lt1"/>
              </a:solidFill>
              <a:latin typeface="Arial Rounded MT Bold" panose="020F0704030504030204" pitchFamily="34" charset="77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" name="Google Shape;192;p33">
            <a:extLst>
              <a:ext uri="{FF2B5EF4-FFF2-40B4-BE49-F238E27FC236}">
                <a16:creationId xmlns:a16="http://schemas.microsoft.com/office/drawing/2014/main" id="{F458FB0A-5C2E-387A-9664-BE6F8F76D1F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/>
          <p:nvPr/>
        </p:nvSpPr>
        <p:spPr>
          <a:xfrm>
            <a:off x="10905817" y="0"/>
            <a:ext cx="7382232" cy="10306350"/>
          </a:xfrm>
          <a:prstGeom prst="rect">
            <a:avLst/>
          </a:prstGeom>
          <a:solidFill>
            <a:srgbClr val="09314C">
              <a:alpha val="75000"/>
            </a:srgb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91" name="Google Shape;191;p33"/>
          <p:cNvSpPr txBox="1"/>
          <p:nvPr/>
        </p:nvSpPr>
        <p:spPr>
          <a:xfrm>
            <a:off x="875050" y="1734063"/>
            <a:ext cx="12094200" cy="9232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Panelists</a:t>
            </a:r>
            <a:endParaRPr sz="3600" dirty="0">
              <a:solidFill>
                <a:schemeClr val="lt2"/>
              </a:solidFill>
              <a:highlight>
                <a:schemeClr val="lt2"/>
              </a:highlight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050" y="-342119"/>
            <a:ext cx="2001965" cy="1622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1;p34">
            <a:extLst>
              <a:ext uri="{FF2B5EF4-FFF2-40B4-BE49-F238E27FC236}">
                <a16:creationId xmlns:a16="http://schemas.microsoft.com/office/drawing/2014/main" id="{DC4BA799-1E6B-854F-8095-C66BE9BB4475}"/>
              </a:ext>
            </a:extLst>
          </p:cNvPr>
          <p:cNvSpPr txBox="1"/>
          <p:nvPr/>
        </p:nvSpPr>
        <p:spPr>
          <a:xfrm>
            <a:off x="874975" y="2796945"/>
            <a:ext cx="1003084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Lori Ducharme, JCOIN Science Officer, NIDA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Faye Taxman, JCOIN CTC Principal Investigator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Howard Henderson, JCOIN TTA Principal Investigator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Judith Wilde, J-RIG Principal Investigator</a:t>
            </a:r>
            <a:endParaRPr sz="2800" dirty="0">
              <a:solidFill>
                <a:schemeClr val="tx1"/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51"/>
          <p:cNvGrpSpPr/>
          <p:nvPr/>
        </p:nvGrpSpPr>
        <p:grpSpPr>
          <a:xfrm>
            <a:off x="910826" y="2466775"/>
            <a:ext cx="8456198" cy="1581428"/>
            <a:chOff x="910826" y="2466775"/>
            <a:chExt cx="9825000" cy="1581428"/>
          </a:xfrm>
        </p:grpSpPr>
        <p:sp>
          <p:nvSpPr>
            <p:cNvPr id="533" name="Google Shape;533;p51"/>
            <p:cNvSpPr txBox="1"/>
            <p:nvPr/>
          </p:nvSpPr>
          <p:spPr>
            <a:xfrm>
              <a:off x="910826" y="2466775"/>
              <a:ext cx="9825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dirty="0">
                  <a:solidFill>
                    <a:schemeClr val="lt2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Reminder:</a:t>
              </a:r>
              <a:endParaRPr sz="4500" dirty="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34" name="Google Shape;534;p51"/>
            <p:cNvSpPr txBox="1"/>
            <p:nvPr/>
          </p:nvSpPr>
          <p:spPr>
            <a:xfrm>
              <a:off x="910826" y="3463468"/>
              <a:ext cx="828150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200" dirty="0">
                  <a:solidFill>
                    <a:schemeClr val="lt2"/>
                  </a:solidFill>
                  <a:latin typeface="Arial Rounded MT Bold" panose="020F0704030504030204" pitchFamily="34" charset="77"/>
                  <a:ea typeface="Montserrat Medium"/>
                  <a:cs typeface="Montserrat Medium"/>
                  <a:sym typeface="Montserrat Medium"/>
                </a:rPr>
                <a:t>J-RIG dates for 2025</a:t>
              </a:r>
              <a:endParaRPr sz="3200" dirty="0">
                <a:solidFill>
                  <a:schemeClr val="lt2"/>
                </a:solidFill>
                <a:latin typeface="Arial Rounded MT Bold" panose="020F0704030504030204" pitchFamily="34" charset="77"/>
                <a:ea typeface="Montserrat Medium"/>
                <a:cs typeface="Montserrat Medium"/>
                <a:sym typeface="Montserrat Medium"/>
              </a:endParaRPr>
            </a:p>
          </p:txBody>
        </p:sp>
      </p:grpSp>
      <p:pic>
        <p:nvPicPr>
          <p:cNvPr id="536" name="Google Shape;536;p51"/>
          <p:cNvPicPr preferRelativeResize="0"/>
          <p:nvPr/>
        </p:nvPicPr>
        <p:blipFill rotWithShape="1">
          <a:blip r:embed="rId3">
            <a:alphaModFix/>
          </a:blip>
          <a:srcRect l="6532" r="6139" b="17972"/>
          <a:stretch/>
        </p:blipFill>
        <p:spPr>
          <a:xfrm>
            <a:off x="5999356" y="892099"/>
            <a:ext cx="11898603" cy="6755586"/>
          </a:xfrm>
          <a:custGeom>
            <a:avLst/>
            <a:gdLst/>
            <a:ahLst/>
            <a:cxnLst/>
            <a:rect l="l" t="t" r="r" b="b"/>
            <a:pathLst>
              <a:path w="9102438" h="5460762" extrusionOk="0">
                <a:moveTo>
                  <a:pt x="0" y="0"/>
                </a:moveTo>
                <a:lnTo>
                  <a:pt x="9102438" y="0"/>
                </a:lnTo>
                <a:lnTo>
                  <a:pt x="9102438" y="5460762"/>
                </a:lnTo>
                <a:lnTo>
                  <a:pt x="0" y="546076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37" name="Google Shape;537;p51"/>
          <p:cNvSpPr>
            <a:spLocks noGrp="1"/>
          </p:cNvSpPr>
          <p:nvPr>
            <p:ph type="pic" idx="2"/>
          </p:nvPr>
        </p:nvSpPr>
        <p:spPr>
          <a:xfrm>
            <a:off x="7560527" y="1918010"/>
            <a:ext cx="8720253" cy="501805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Cycle 9 CFP will be available January 6, 2025</a:t>
            </a:r>
          </a:p>
          <a:p>
            <a:pPr marL="700088" indent="-284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Requests for TA no later than February 10, 2025</a:t>
            </a:r>
          </a:p>
          <a:p>
            <a:pPr marL="700088" indent="-284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Proposals due April 1, 2025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</a:b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marL="306388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Cycle 10 CFP will be available June 2, 2025</a:t>
            </a:r>
          </a:p>
          <a:p>
            <a:pPr marL="919163" lvl="1" indent="-4603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Requests for TA no later than July 7, 2025</a:t>
            </a:r>
          </a:p>
          <a:p>
            <a:pPr marL="919163" lvl="1" indent="-4603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Proposals due September 1, 2025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</a:b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marL="458788" lvl="1" indent="-4587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The CFP documents will be available only when the CFP is open</a:t>
            </a:r>
          </a:p>
        </p:txBody>
      </p:sp>
      <p:pic>
        <p:nvPicPr>
          <p:cNvPr id="2" name="Google Shape;192;p33">
            <a:extLst>
              <a:ext uri="{FF2B5EF4-FFF2-40B4-BE49-F238E27FC236}">
                <a16:creationId xmlns:a16="http://schemas.microsoft.com/office/drawing/2014/main" id="{03EAC605-DA1F-ECDB-E4A3-55DDDB8A03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/>
          <p:nvPr/>
        </p:nvSpPr>
        <p:spPr>
          <a:xfrm>
            <a:off x="4482059" y="889915"/>
            <a:ext cx="932388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Questions??</a:t>
            </a:r>
            <a:endParaRPr sz="7000" dirty="0">
              <a:solidFill>
                <a:schemeClr val="lt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5" name="Google Shape;395;p46"/>
          <p:cNvSpPr>
            <a:spLocks noGrp="1"/>
          </p:cNvSpPr>
          <p:nvPr>
            <p:ph type="pic" idx="2"/>
          </p:nvPr>
        </p:nvSpPr>
        <p:spPr>
          <a:xfrm>
            <a:off x="1868142" y="3009899"/>
            <a:ext cx="4705350" cy="38481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482600" dist="317500" dir="5400000" sx="94000" sy="94000" algn="t" rotWithShape="0">
              <a:srgbClr val="000000">
                <a:alpha val="36862"/>
              </a:srgbClr>
            </a:outerShdw>
          </a:effectLst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 Rounded MT Bold" panose="020F0704030504030204" pitchFamily="34" charset="77"/>
              </a:rPr>
              <a:t>The general J-RIG email address:</a:t>
            </a:r>
            <a:br>
              <a:rPr lang="en-US" sz="2400" dirty="0">
                <a:latin typeface="Arial Rounded MT Bold" panose="020F0704030504030204" pitchFamily="34" charset="77"/>
              </a:rPr>
            </a:br>
            <a:endParaRPr lang="en-US" sz="2400" dirty="0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hlinkClick r:id="rId3"/>
              </a:rPr>
              <a:t>jcpilot@gmu.edu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US" sz="2400" dirty="0">
              <a:latin typeface="Arial Rounded MT Bold" panose="020F0704030504030204" pitchFamily="34" charset="77"/>
            </a:endParaRPr>
          </a:p>
        </p:txBody>
      </p:sp>
      <p:sp>
        <p:nvSpPr>
          <p:cNvPr id="396" name="Google Shape;396;p46"/>
          <p:cNvSpPr>
            <a:spLocks noGrp="1"/>
          </p:cNvSpPr>
          <p:nvPr>
            <p:ph type="pic" idx="3"/>
          </p:nvPr>
        </p:nvSpPr>
        <p:spPr>
          <a:xfrm>
            <a:off x="6791325" y="3009899"/>
            <a:ext cx="4705350" cy="38481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482600" dist="317500" dir="5400000" sx="94000" sy="94000" algn="t" rotWithShape="0">
              <a:srgbClr val="000000">
                <a:alpha val="36862"/>
              </a:srgbClr>
            </a:outerShdw>
          </a:effectLst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 Rounded MT Bold" panose="020F0704030504030204" pitchFamily="34" charset="77"/>
              </a:rPr>
              <a:t>For questions specific to the J-RIG CFP or processes:</a:t>
            </a:r>
          </a:p>
          <a:p>
            <a:endParaRPr lang="en-US" sz="2400" dirty="0">
              <a:latin typeface="Arial Rounded MT Bold" panose="020F0704030504030204" pitchFamily="34" charset="77"/>
            </a:endParaRPr>
          </a:p>
          <a:p>
            <a:r>
              <a:rPr lang="en-US" sz="2400" dirty="0">
                <a:latin typeface="Arial Rounded MT Bold" panose="020F0704030504030204" pitchFamily="34" charset="77"/>
              </a:rPr>
              <a:t>Judith Wilde, </a:t>
            </a:r>
            <a:r>
              <a:rPr lang="en-US" sz="2400" dirty="0">
                <a:latin typeface="Arial Rounded MT Bold" panose="020F0704030504030204" pitchFamily="34" charset="77"/>
                <a:hlinkClick r:id="rId4"/>
              </a:rPr>
              <a:t>jwilde2@gmu.edu</a:t>
            </a:r>
            <a:endParaRPr lang="en-US" sz="2400" dirty="0">
              <a:latin typeface="Arial Rounded MT Bold" panose="020F0704030504030204" pitchFamily="34" charset="77"/>
            </a:endParaRPr>
          </a:p>
        </p:txBody>
      </p:sp>
      <p:pic>
        <p:nvPicPr>
          <p:cNvPr id="4" name="Google Shape;192;p33">
            <a:extLst>
              <a:ext uri="{FF2B5EF4-FFF2-40B4-BE49-F238E27FC236}">
                <a16:creationId xmlns:a16="http://schemas.microsoft.com/office/drawing/2014/main" id="{02B2EF72-C9A5-C6BE-FF13-7AD5EFD90A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6">
            <a:extLst>
              <a:ext uri="{FF2B5EF4-FFF2-40B4-BE49-F238E27FC236}">
                <a16:creationId xmlns:a16="http://schemas.microsoft.com/office/drawing/2014/main" id="{47507981-345D-3F86-1F95-2A38DD673522}"/>
              </a:ext>
            </a:extLst>
          </p:cNvPr>
          <p:cNvSpPr txBox="1">
            <a:spLocks/>
          </p:cNvSpPr>
          <p:nvPr/>
        </p:nvSpPr>
        <p:spPr>
          <a:xfrm>
            <a:off x="11714508" y="3009899"/>
            <a:ext cx="4705350" cy="38481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482600" dist="317500" dir="5400000" sx="94000" sy="94000" algn="t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</a:pPr>
            <a:endParaRPr lang="en-US" sz="1800" dirty="0">
              <a:solidFill>
                <a:sysClr val="windowText" lastClr="000000"/>
              </a:solidFill>
            </a:endParaRPr>
          </a:p>
          <a:p>
            <a:pPr>
              <a:buClrTx/>
              <a:buFontTx/>
            </a:pP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4F7D9-0BD9-E1C6-8356-39C437BD2F1B}"/>
              </a:ext>
            </a:extLst>
          </p:cNvPr>
          <p:cNvSpPr txBox="1"/>
          <p:nvPr/>
        </p:nvSpPr>
        <p:spPr>
          <a:xfrm>
            <a:off x="11932341" y="3298765"/>
            <a:ext cx="4705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 Rounded MT Bold" panose="020F0704030504030204" pitchFamily="34" charset="77"/>
              </a:rPr>
              <a:t>For TTA questions:</a:t>
            </a:r>
          </a:p>
          <a:p>
            <a:endParaRPr lang="en-US" sz="2400" dirty="0">
              <a:latin typeface="Arial Rounded MT Bold" panose="020F0704030504030204" pitchFamily="34" charset="77"/>
            </a:endParaRPr>
          </a:p>
          <a:p>
            <a:endParaRPr lang="en-US" sz="2400" dirty="0">
              <a:latin typeface="Arial Rounded MT Bold" panose="020F0704030504030204" pitchFamily="34" charset="77"/>
            </a:endParaRPr>
          </a:p>
          <a:p>
            <a:r>
              <a:rPr lang="en-US" sz="2400" dirty="0">
                <a:latin typeface="Arial Rounded MT Bold" panose="020F0704030504030204" pitchFamily="34" charset="77"/>
              </a:rPr>
              <a:t>Howard Henderson,</a:t>
            </a:r>
          </a:p>
          <a:p>
            <a:r>
              <a:rPr lang="en-US" sz="2400" dirty="0" err="1">
                <a:latin typeface="Arial Rounded MT Bold" panose="020F0704030504030204" pitchFamily="34" charset="77"/>
                <a:hlinkClick r:id="rId6"/>
              </a:rPr>
              <a:t>Howard.Henderson@tsu.edu</a:t>
            </a:r>
            <a:endParaRPr lang="en-US" sz="2400" dirty="0">
              <a:latin typeface="Arial Rounded MT Bold" panose="020F0704030504030204" pitchFamily="34" charset="77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EC71-5A2A-15A9-9933-250F3DBF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0" y="143450"/>
            <a:ext cx="16888800" cy="1244600"/>
          </a:xfrm>
        </p:spPr>
        <p:txBody>
          <a:bodyPr/>
          <a:lstStyle/>
          <a:p>
            <a:r>
              <a:rPr lang="en-US" sz="3600" b="1" dirty="0">
                <a:latin typeface="Arial Rounded MT Bold" panose="020F0704030504030204" pitchFamily="34" charset="77"/>
              </a:rPr>
              <a:t>Justice Community Overdose Innovation Network: 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A6A638-C5C5-EAA7-ACE9-70EB8B8D2E73}"/>
              </a:ext>
            </a:extLst>
          </p:cNvPr>
          <p:cNvSpPr txBox="1">
            <a:spLocks/>
          </p:cNvSpPr>
          <p:nvPr/>
        </p:nvSpPr>
        <p:spPr>
          <a:xfrm>
            <a:off x="938876" y="1679734"/>
            <a:ext cx="16410247" cy="69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●"/>
              <a:defRPr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Light"/>
              <a:buChar char="■"/>
              <a:defRPr sz="2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JCOIN is a NIDA-funded initiative supporting research to address the overdose crisis in criminal-legal settings and populations</a:t>
            </a:r>
          </a:p>
          <a:p>
            <a:pPr lvl="1"/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Prevention, treatment, harm reduction, and/or recovery support services</a:t>
            </a:r>
          </a:p>
          <a:p>
            <a:pPr marL="508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5 major goals:</a:t>
            </a:r>
          </a:p>
          <a:p>
            <a:pPr lvl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Conduct research</a:t>
            </a:r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: generate evidence about what works and how to implement it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Support a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collaborative network </a:t>
            </a:r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of researchers &amp; practitioners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Become a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national go-to resource </a:t>
            </a:r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for researchers and practitioners</a:t>
            </a:r>
          </a:p>
          <a:p>
            <a:pPr lvl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Build capacity </a:t>
            </a:r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to conduct research in justice settings &amp; apply the results</a:t>
            </a:r>
          </a:p>
          <a:p>
            <a:pPr lvl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Create feedback loops </a:t>
            </a:r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to speed translation of science to solutions</a:t>
            </a:r>
          </a:p>
        </p:txBody>
      </p:sp>
    </p:spTree>
    <p:extLst>
      <p:ext uri="{BB962C8B-B14F-4D97-AF65-F5344CB8AC3E}">
        <p14:creationId xmlns:p14="http://schemas.microsoft.com/office/powerpoint/2010/main" val="277526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5C3A-1968-7F31-CF76-BFE19A0A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31BC-FBA1-4E24-7E2D-3ABC7FA3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0" y="143450"/>
            <a:ext cx="16888800" cy="1244600"/>
          </a:xfrm>
        </p:spPr>
        <p:txBody>
          <a:bodyPr/>
          <a:lstStyle/>
          <a:p>
            <a:r>
              <a:rPr lang="en-US" sz="3600" b="1" dirty="0">
                <a:latin typeface="Arial Rounded MT Bold" panose="020F0704030504030204" pitchFamily="34" charset="77"/>
              </a:rPr>
              <a:t>Justice Community Overdose Innovation Network: Background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F94871-6AD8-D7FE-D62A-AFFF5167D799}"/>
              </a:ext>
            </a:extLst>
          </p:cNvPr>
          <p:cNvGrpSpPr/>
          <p:nvPr/>
        </p:nvGrpSpPr>
        <p:grpSpPr>
          <a:xfrm>
            <a:off x="938876" y="1679734"/>
            <a:ext cx="16410247" cy="6929120"/>
            <a:chOff x="938876" y="1679734"/>
            <a:chExt cx="16410247" cy="692912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294E38E9-4AB4-0306-6517-DDF04971DBDF}"/>
                </a:ext>
              </a:extLst>
            </p:cNvPr>
            <p:cNvSpPr txBox="1">
              <a:spLocks/>
            </p:cNvSpPr>
            <p:nvPr/>
          </p:nvSpPr>
          <p:spPr>
            <a:xfrm>
              <a:off x="938876" y="1679734"/>
              <a:ext cx="16410247" cy="6929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Open Sans Light"/>
                <a:buChar char="●"/>
                <a:defRPr sz="2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 Light"/>
                <a:buChar char="○"/>
                <a:defRPr sz="24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 Light"/>
                <a:buChar char="■"/>
                <a:defRPr sz="20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Char char="●"/>
                <a:defRPr sz="1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Char char="○"/>
                <a:defRPr sz="1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Char char="■"/>
                <a:defRPr sz="1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Char char="●"/>
                <a:defRPr sz="1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Char char="○"/>
                <a:defRPr sz="1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Char char="■"/>
                <a:defRPr sz="18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9pPr>
            </a:lstStyle>
            <a:p>
              <a:r>
                <a:rPr lang="en-US" sz="3200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JCOIN is a NIDA-funded initiative supporting research to address the overdose crisis in criminal-legal settings and populations</a:t>
              </a:r>
            </a:p>
            <a:p>
              <a:pPr lvl="1"/>
              <a:r>
                <a:rPr lang="en-US" sz="2800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Prevention, treatment, harm reduction, and/or recovery support services</a:t>
              </a:r>
            </a:p>
            <a:p>
              <a:endParaRPr lang="en-US" dirty="0">
                <a:latin typeface="Arial Rounded MT Bold" panose="020F0704030504030204" pitchFamily="34" charset="77"/>
                <a:cs typeface="Calibri" panose="020F0502020204030204" pitchFamily="34" charset="0"/>
              </a:endParaRPr>
            </a:p>
            <a:p>
              <a:r>
                <a:rPr lang="en-US" sz="3200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5 major goals:</a:t>
              </a:r>
            </a:p>
            <a:p>
              <a:pPr lvl="1"/>
              <a:r>
                <a:rPr lang="en-US" sz="2800" b="1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Conduct research</a:t>
              </a:r>
              <a:r>
                <a:rPr lang="en-US" sz="2800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: generate evidence about what works and how to implement it</a:t>
              </a:r>
            </a:p>
            <a:p>
              <a:pPr lvl="1"/>
              <a:endParaRPr lang="en-US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1"/>
              <a:endParaRPr lang="en-US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1"/>
              <a:r>
                <a:rPr lang="en-US" sz="2800" b="1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Build capacity </a:t>
              </a:r>
              <a:r>
                <a:rPr lang="en-US" sz="2800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to conduct research in justice settings &amp; apply the results</a:t>
              </a:r>
            </a:p>
            <a:p>
              <a:pPr lvl="1"/>
              <a:r>
                <a:rPr lang="en-US" sz="2800" b="1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Create feedback loops </a:t>
              </a:r>
              <a:r>
                <a:rPr lang="en-US" sz="2800" dirty="0">
                  <a:latin typeface="Arial Rounded MT Bold" panose="020F0704030504030204" pitchFamily="34" charset="77"/>
                  <a:cs typeface="Calibri" panose="020F0502020204030204" pitchFamily="34" charset="0"/>
                </a:rPr>
                <a:t>to speed translation of science to solutions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709F20-E50F-375A-98F5-E4FDA885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3286" y="4391882"/>
              <a:ext cx="6103421" cy="182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5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7C8CD-1528-4EE2-DAF9-A9AC28D37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4D91-986A-D023-2814-A96A5D80F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0" y="143450"/>
            <a:ext cx="16888800" cy="1244600"/>
          </a:xfrm>
        </p:spPr>
        <p:txBody>
          <a:bodyPr/>
          <a:lstStyle/>
          <a:p>
            <a:r>
              <a:rPr lang="en-US" sz="3600" b="1" dirty="0">
                <a:latin typeface="Arial Rounded MT Bold" panose="020F0704030504030204" pitchFamily="34" charset="77"/>
              </a:rPr>
              <a:t>Rationale for the J-RIG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C71C13-9145-3AE8-2E4C-3CA6C298FEB4}"/>
              </a:ext>
            </a:extLst>
          </p:cNvPr>
          <p:cNvSpPr txBox="1">
            <a:spLocks/>
          </p:cNvSpPr>
          <p:nvPr/>
        </p:nvSpPr>
        <p:spPr>
          <a:xfrm>
            <a:off x="938876" y="1679734"/>
            <a:ext cx="16410247" cy="69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●"/>
              <a:defRPr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Light"/>
              <a:buChar char="■"/>
              <a:defRPr sz="2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Study innovation that’s happening in the real world every day </a:t>
            </a:r>
          </a:p>
          <a:p>
            <a:pPr lvl="1"/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Pilot/feasibility data on promising interventions or service delivery models</a:t>
            </a:r>
          </a:p>
          <a:p>
            <a:pPr lvl="1"/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Data for local program evaluations</a:t>
            </a:r>
          </a:p>
          <a:p>
            <a:pPr lvl="1"/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Impacts of new/changing local policies</a:t>
            </a: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Support research that is not a good fit for an NIH grant, or that NIH cannot fund quickly enough</a:t>
            </a:r>
          </a:p>
          <a:p>
            <a:pPr lvl="1"/>
            <a:r>
              <a:rPr lang="en-US" sz="2800" dirty="0">
                <a:latin typeface="Arial Rounded MT Bold" panose="020F0704030504030204" pitchFamily="34" charset="77"/>
                <a:cs typeface="Calibri" panose="020F0502020204030204" pitchFamily="34" charset="0"/>
              </a:rPr>
              <a:t>J-RIG is directly administered through JCOIN’s Coordination Center</a:t>
            </a: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Extend JCOIN’s reach to systems/states outside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142630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ABE0F-B506-CA02-80E4-F5B4F6F6F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79DA-3E1B-EB6F-9676-1EAA0B20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0" y="143450"/>
            <a:ext cx="16888800" cy="1244600"/>
          </a:xfrm>
        </p:spPr>
        <p:txBody>
          <a:bodyPr/>
          <a:lstStyle/>
          <a:p>
            <a:r>
              <a:rPr lang="en-US" sz="3600" b="1" dirty="0">
                <a:latin typeface="Arial Rounded MT Bold" panose="020F0704030504030204" pitchFamily="34" charset="77"/>
              </a:rPr>
              <a:t>What JRIG is Not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BBA79-F4C6-9734-01D3-F55AD5CC07BC}"/>
              </a:ext>
            </a:extLst>
          </p:cNvPr>
          <p:cNvSpPr txBox="1">
            <a:spLocks/>
          </p:cNvSpPr>
          <p:nvPr/>
        </p:nvSpPr>
        <p:spPr>
          <a:xfrm>
            <a:off x="938876" y="1679734"/>
            <a:ext cx="16410247" cy="69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●"/>
              <a:defRPr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Light"/>
              <a:buChar char="■"/>
              <a:defRPr sz="2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Not meant to provide supplemental or bridge funding to an existing NIH grant (please use usual NIH channels for that)</a:t>
            </a: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77"/>
                <a:cs typeface="Calibri" panose="020F0502020204030204" pitchFamily="34" charset="0"/>
              </a:rPr>
              <a:t>Not meant for topics that are unrelated to overdose / criminal justice</a:t>
            </a:r>
          </a:p>
          <a:p>
            <a:endParaRPr lang="en-US" sz="3600" dirty="0">
              <a:latin typeface="Arial Rounded MT Bold" panose="020F0704030504030204" pitchFamily="34" charset="77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86A1B-6B95-C0CA-2D92-E90AFD03309C}"/>
              </a:ext>
            </a:extLst>
          </p:cNvPr>
          <p:cNvSpPr txBox="1"/>
          <p:nvPr/>
        </p:nvSpPr>
        <p:spPr>
          <a:xfrm>
            <a:off x="2804160" y="2842552"/>
            <a:ext cx="11968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 Rounded MT Bold" panose="020F0704030504030204" pitchFamily="34" charset="77"/>
                <a:cs typeface="Calibri" panose="020F0502020204030204" pitchFamily="34" charset="0"/>
              </a:rPr>
              <a:t>How can we provide timely support for new investigators with new ideas in new systems/settings?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2A7E4-E77A-0703-E9DE-82A38B2AA7F2}"/>
              </a:ext>
            </a:extLst>
          </p:cNvPr>
          <p:cNvSpPr txBox="1"/>
          <p:nvPr/>
        </p:nvSpPr>
        <p:spPr>
          <a:xfrm>
            <a:off x="2804160" y="5457006"/>
            <a:ext cx="11968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 Rounded MT Bold" panose="020F0704030504030204" pitchFamily="34" charset="77"/>
                <a:cs typeface="Calibri" panose="020F0502020204030204" pitchFamily="34" charset="0"/>
              </a:rPr>
              <a:t>How can we best reduce overdose risk and improve connections to evidence-based substance use services for individuals involved in the criminal legal system – both while they are detained and in the community?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0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/>
        </p:nvSpPr>
        <p:spPr>
          <a:xfrm>
            <a:off x="7283500" y="2140324"/>
            <a:ext cx="995220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Rapid funding mechanism to support small projects in criminal legal settings</a:t>
            </a:r>
          </a:p>
          <a:p>
            <a:pPr marL="635000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Research: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Newly emerging policies, practices related to overdose and addiction</a:t>
            </a:r>
          </a:p>
          <a:p>
            <a:pPr marL="635000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Evaluation: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Interventions that address prevention and treatment of overdose and addiction</a:t>
            </a:r>
          </a:p>
          <a:p>
            <a:pPr marL="635000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Open to researchers </a:t>
            </a:r>
            <a:r>
              <a:rPr lang="en-US" sz="2400" i="1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practitioners</a:t>
            </a:r>
            <a:b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</a:b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  <a:p>
            <a:pPr marL="349250" lvl="1" indent="-3286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Project duration of 6 to 24 months</a:t>
            </a:r>
          </a:p>
          <a:p>
            <a:pPr marL="635000" lvl="3" indent="-3286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Pilot studies, feasibility studies, evaluations, foundational work using new or extant data</a:t>
            </a:r>
          </a:p>
          <a:p>
            <a:pPr marL="635000" lvl="3" indent="-3286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Qualitative and quantitative designs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are appropriate</a:t>
            </a:r>
          </a:p>
          <a:p>
            <a:pPr marL="635000" lvl="3" indent="-328613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No minimum sample size </a:t>
            </a:r>
            <a:r>
              <a:rPr lang="en-US" sz="2400" i="1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funded projects have varied from 30 to 7,500 subjects</a:t>
            </a: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Google Shape;191;p33">
            <a:extLst>
              <a:ext uri="{FF2B5EF4-FFF2-40B4-BE49-F238E27FC236}">
                <a16:creationId xmlns:a16="http://schemas.microsoft.com/office/drawing/2014/main" id="{9BD706E3-D62E-9E71-4400-BD9125F4457B}"/>
              </a:ext>
            </a:extLst>
          </p:cNvPr>
          <p:cNvSpPr txBox="1"/>
          <p:nvPr/>
        </p:nvSpPr>
        <p:spPr>
          <a:xfrm>
            <a:off x="3640553" y="1217055"/>
            <a:ext cx="9952200" cy="9232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J-RIG Basics</a:t>
            </a:r>
            <a:endParaRPr sz="3600" dirty="0">
              <a:solidFill>
                <a:schemeClr val="lt2"/>
              </a:solidFill>
              <a:highlight>
                <a:schemeClr val="lt2"/>
              </a:highlight>
            </a:endParaRPr>
          </a:p>
        </p:txBody>
      </p:sp>
      <p:pic>
        <p:nvPicPr>
          <p:cNvPr id="3" name="Google Shape;192;p33">
            <a:extLst>
              <a:ext uri="{FF2B5EF4-FFF2-40B4-BE49-F238E27FC236}">
                <a16:creationId xmlns:a16="http://schemas.microsoft.com/office/drawing/2014/main" id="{23754D5C-A097-4B2C-2937-FD0DF89CB9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97" y="8920976"/>
            <a:ext cx="1845847" cy="13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33">
            <a:extLst>
              <a:ext uri="{FF2B5EF4-FFF2-40B4-BE49-F238E27FC236}">
                <a16:creationId xmlns:a16="http://schemas.microsoft.com/office/drawing/2014/main" id="{1A948954-E623-2F41-3AC7-304D6E4CB252}"/>
              </a:ext>
            </a:extLst>
          </p:cNvPr>
          <p:cNvSpPr txBox="1"/>
          <p:nvPr/>
        </p:nvSpPr>
        <p:spPr>
          <a:xfrm>
            <a:off x="3604634" y="1062102"/>
            <a:ext cx="11758699" cy="9232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J-RIG Timing</a:t>
            </a:r>
            <a:endParaRPr sz="3600" dirty="0">
              <a:solidFill>
                <a:schemeClr val="accent6"/>
              </a:solidFill>
              <a:highlight>
                <a:schemeClr val="lt2"/>
              </a:highligh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4C8D93-8D8F-9AE2-1A12-0FFCC59D5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94883"/>
              </p:ext>
            </p:extLst>
          </p:nvPr>
        </p:nvGraphicFramePr>
        <p:xfrm>
          <a:off x="6963616" y="2784630"/>
          <a:ext cx="10856033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68926">
                  <a:extLst>
                    <a:ext uri="{9D8B030D-6E8A-4147-A177-3AD203B41FA5}">
                      <a16:colId xmlns:a16="http://schemas.microsoft.com/office/drawing/2014/main" val="2916819261"/>
                    </a:ext>
                  </a:extLst>
                </a:gridCol>
                <a:gridCol w="2477729">
                  <a:extLst>
                    <a:ext uri="{9D8B030D-6E8A-4147-A177-3AD203B41FA5}">
                      <a16:colId xmlns:a16="http://schemas.microsoft.com/office/drawing/2014/main" val="813522994"/>
                    </a:ext>
                  </a:extLst>
                </a:gridCol>
                <a:gridCol w="2009378">
                  <a:extLst>
                    <a:ext uri="{9D8B030D-6E8A-4147-A177-3AD203B41FA5}">
                      <a16:colId xmlns:a16="http://schemas.microsoft.com/office/drawing/2014/main" val="255640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</a:rPr>
                        <a:t>Spring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</a:rPr>
                        <a:t>Fall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Announcement/Call for Proposals (CFP)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January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June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Request TTA (if needed) no later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February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July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3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Application closing date (11:59pm 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April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August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3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Funding decisions anticipated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78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Sub-award to awardee(s) anticipated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 Rounded MT Bold" panose="020F0704030504030204" pitchFamily="34" charset="77"/>
                        </a:rPr>
                        <a:t>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12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2F65CA-37A6-9495-854F-F241AD512BD4}"/>
              </a:ext>
            </a:extLst>
          </p:cNvPr>
          <p:cNvSpPr txBox="1"/>
          <p:nvPr/>
        </p:nvSpPr>
        <p:spPr>
          <a:xfrm>
            <a:off x="5826193" y="6024700"/>
            <a:ext cx="1227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Note: Any date that falls on a weekend/holiday will move to the next business day.</a:t>
            </a:r>
          </a:p>
        </p:txBody>
      </p:sp>
      <p:pic>
        <p:nvPicPr>
          <p:cNvPr id="7" name="Google Shape;192;p33">
            <a:extLst>
              <a:ext uri="{FF2B5EF4-FFF2-40B4-BE49-F238E27FC236}">
                <a16:creationId xmlns:a16="http://schemas.microsoft.com/office/drawing/2014/main" id="{0A5A0D6C-3E93-0B2B-37C2-E0702F30DAE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397" y="8831766"/>
            <a:ext cx="2001964" cy="1456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21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FE21260F-2B25-1E40-E5E1-AA4FF81D1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>
            <a:extLst>
              <a:ext uri="{FF2B5EF4-FFF2-40B4-BE49-F238E27FC236}">
                <a16:creationId xmlns:a16="http://schemas.microsoft.com/office/drawing/2014/main" id="{0C007F50-5925-17FE-C856-9F659807CE7C}"/>
              </a:ext>
            </a:extLst>
          </p:cNvPr>
          <p:cNvSpPr txBox="1"/>
          <p:nvPr/>
        </p:nvSpPr>
        <p:spPr>
          <a:xfrm>
            <a:off x="6824547" y="2140324"/>
            <a:ext cx="10682868" cy="667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Research/evaluation to study/identify approaches to grow and improve high-quality care for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people in criminal legal settings with SUD and at risk for overdose</a:t>
            </a:r>
          </a:p>
          <a:p>
            <a:pPr marL="742950" lvl="1" indent="-327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Social determinants of health (SDOH) often are key</a:t>
            </a:r>
            <a:b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</a:b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  <a:p>
            <a:pPr marL="349250" lvl="1" indent="-3286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Potential topics include,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but are not limited to </a:t>
            </a:r>
            <a:r>
              <a:rPr lang="en-US" sz="2800" i="1" dirty="0">
                <a:solidFill>
                  <a:schemeClr val="tx1"/>
                </a:solidFill>
                <a:latin typeface="Arial Rounded MT Bold" panose="020F0704030504030204" pitchFamily="34" charset="77"/>
                <a:ea typeface="Open Sans Light"/>
                <a:cs typeface="Open Sans Light"/>
                <a:sym typeface="Open Sans Light"/>
              </a:rPr>
              <a:t>–</a:t>
            </a:r>
          </a:p>
          <a:p>
            <a:pPr marL="700088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Effects of policies &amp; regulations regarding naloxone (emphasis on first responders),</a:t>
            </a:r>
          </a:p>
          <a:p>
            <a:pPr marL="700088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Methods to address stigma around medications &amp; criminal legal involvement to improve outcomes,</a:t>
            </a:r>
          </a:p>
          <a:p>
            <a:pPr marL="700088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Use of wearable technology,</a:t>
            </a:r>
          </a:p>
          <a:p>
            <a:pPr marL="700088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Behavioral therapies (e.g., contingency management, cognitive behavioral therapy),</a:t>
            </a:r>
          </a:p>
          <a:p>
            <a:pPr marL="700088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Strategies to address intergenerational SUD issues, and</a:t>
            </a:r>
          </a:p>
          <a:p>
            <a:pPr marL="700088" lvl="2" indent="-328613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77"/>
              </a:rPr>
              <a:t>Innovative strategies to expand availability of, and decrease barriers to, MOUD access. </a:t>
            </a:r>
          </a:p>
          <a:p>
            <a:pPr marL="525463" lvl="2" indent="-32861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 Rounded MT Bold" panose="020F07040305040302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Google Shape;191;p33">
            <a:extLst>
              <a:ext uri="{FF2B5EF4-FFF2-40B4-BE49-F238E27FC236}">
                <a16:creationId xmlns:a16="http://schemas.microsoft.com/office/drawing/2014/main" id="{5171296A-1159-FA0E-46C3-36897B9496CE}"/>
              </a:ext>
            </a:extLst>
          </p:cNvPr>
          <p:cNvSpPr txBox="1"/>
          <p:nvPr/>
        </p:nvSpPr>
        <p:spPr>
          <a:xfrm>
            <a:off x="5960006" y="1007918"/>
            <a:ext cx="11547407" cy="9232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Key J-RIG focus</a:t>
            </a:r>
            <a:endParaRPr sz="3600" dirty="0">
              <a:solidFill>
                <a:schemeClr val="lt2"/>
              </a:solidFill>
              <a:highlight>
                <a:schemeClr val="lt2"/>
              </a:highlight>
            </a:endParaRPr>
          </a:p>
        </p:txBody>
      </p:sp>
      <p:pic>
        <p:nvPicPr>
          <p:cNvPr id="3" name="Google Shape;192;p33">
            <a:extLst>
              <a:ext uri="{FF2B5EF4-FFF2-40B4-BE49-F238E27FC236}">
                <a16:creationId xmlns:a16="http://schemas.microsoft.com/office/drawing/2014/main" id="{50544BBE-991C-9B0A-ED2C-907D14FBE3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97" y="9010184"/>
            <a:ext cx="1555915" cy="127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243751"/>
      </p:ext>
    </p:extLst>
  </p:cSld>
  <p:clrMapOvr>
    <a:masterClrMapping/>
  </p:clrMapOvr>
</p:sld>
</file>

<file path=ppt/theme/theme1.xml><?xml version="1.0" encoding="utf-8"?>
<a:theme xmlns:a="http://schemas.openxmlformats.org/drawingml/2006/main" name="JCOIN 2 Template">
  <a:themeElements>
    <a:clrScheme name="Custom 6">
      <a:dk1>
        <a:srgbClr val="000000"/>
      </a:dk1>
      <a:lt1>
        <a:srgbClr val="3C3B3B"/>
      </a:lt1>
      <a:dk2>
        <a:srgbClr val="658891"/>
      </a:dk2>
      <a:lt2>
        <a:srgbClr val="FFFFFF"/>
      </a:lt2>
      <a:accent1>
        <a:srgbClr val="1E3551"/>
      </a:accent1>
      <a:accent2>
        <a:srgbClr val="38668E"/>
      </a:accent2>
      <a:accent3>
        <a:srgbClr val="536F82"/>
      </a:accent3>
      <a:accent4>
        <a:srgbClr val="C6D3D8"/>
      </a:accent4>
      <a:accent5>
        <a:srgbClr val="A6A6A6"/>
      </a:accent5>
      <a:accent6>
        <a:srgbClr val="FFFFFF"/>
      </a:accent6>
      <a:hlink>
        <a:srgbClr val="0000EE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2130</Words>
  <Application>Microsoft Macintosh PowerPoint</Application>
  <PresentationFormat>Custom</PresentationFormat>
  <Paragraphs>260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Open Sans Light</vt:lpstr>
      <vt:lpstr>Arial</vt:lpstr>
      <vt:lpstr>Courier New</vt:lpstr>
      <vt:lpstr>Montserrat Black</vt:lpstr>
      <vt:lpstr>Montserrat Medium</vt:lpstr>
      <vt:lpstr>Montserrat</vt:lpstr>
      <vt:lpstr>Open Sans Medium</vt:lpstr>
      <vt:lpstr>Arial Rounded MT Bold</vt:lpstr>
      <vt:lpstr>Montserrat ExtraBold</vt:lpstr>
      <vt:lpstr>Open Sans ExtraBold</vt:lpstr>
      <vt:lpstr>Lato</vt:lpstr>
      <vt:lpstr>Roboto Black</vt:lpstr>
      <vt:lpstr>Calibri</vt:lpstr>
      <vt:lpstr>JCOIN 2 Template</vt:lpstr>
      <vt:lpstr>PowerPoint Presentation</vt:lpstr>
      <vt:lpstr>PowerPoint Presentation</vt:lpstr>
      <vt:lpstr>Justice Community Overdose Innovation Network: Background</vt:lpstr>
      <vt:lpstr>Justice Community Overdose Innovation Network: Background</vt:lpstr>
      <vt:lpstr>Rationale for the J-RIG Program</vt:lpstr>
      <vt:lpstr>What JRIG is Not</vt:lpstr>
      <vt:lpstr>PowerPoint Presentation</vt:lpstr>
      <vt:lpstr>PowerPoint Presentation</vt:lpstr>
      <vt:lpstr>PowerPoint Presentation</vt:lpstr>
      <vt:lpstr>Titles of some funded projects, 2019-2023</vt:lpstr>
      <vt:lpstr>PowerPoint Presentation</vt:lpstr>
      <vt:lpstr>PowerPoint Presentation</vt:lpstr>
      <vt:lpstr>PowerPoint Presentation</vt:lpstr>
      <vt:lpstr>Technical Assistance Available                          1</vt:lpstr>
      <vt:lpstr>Technical Assistance Available                         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 Rosenberg</cp:lastModifiedBy>
  <cp:revision>13</cp:revision>
  <dcterms:modified xsi:type="dcterms:W3CDTF">2024-12-04T18:08:10Z</dcterms:modified>
</cp:coreProperties>
</file>